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9"/>
  </p:notesMasterIdLst>
  <p:handoutMasterIdLst>
    <p:handoutMasterId r:id="rId30"/>
  </p:handoutMasterIdLst>
  <p:sldIdLst>
    <p:sldId id="294" r:id="rId2"/>
    <p:sldId id="313" r:id="rId3"/>
    <p:sldId id="296" r:id="rId4"/>
    <p:sldId id="258" r:id="rId5"/>
    <p:sldId id="304" r:id="rId6"/>
    <p:sldId id="309" r:id="rId7"/>
    <p:sldId id="306" r:id="rId8"/>
    <p:sldId id="310" r:id="rId9"/>
    <p:sldId id="308" r:id="rId10"/>
    <p:sldId id="312" r:id="rId11"/>
    <p:sldId id="315" r:id="rId12"/>
    <p:sldId id="316" r:id="rId13"/>
    <p:sldId id="317" r:id="rId14"/>
    <p:sldId id="321" r:id="rId15"/>
    <p:sldId id="322" r:id="rId16"/>
    <p:sldId id="323" r:id="rId17"/>
    <p:sldId id="320" r:id="rId18"/>
    <p:sldId id="307" r:id="rId19"/>
    <p:sldId id="318" r:id="rId20"/>
    <p:sldId id="299" r:id="rId21"/>
    <p:sldId id="300" r:id="rId22"/>
    <p:sldId id="301" r:id="rId23"/>
    <p:sldId id="303" r:id="rId24"/>
    <p:sldId id="305" r:id="rId25"/>
    <p:sldId id="297" r:id="rId26"/>
    <p:sldId id="319" r:id="rId27"/>
    <p:sldId id="30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a:srgbClr val="7FF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83"/>
    <p:restoredTop sz="72576"/>
  </p:normalViewPr>
  <p:slideViewPr>
    <p:cSldViewPr snapToGrid="0" snapToObjects="1">
      <p:cViewPr varScale="1">
        <p:scale>
          <a:sx n="77" d="100"/>
          <a:sy n="77" d="100"/>
        </p:scale>
        <p:origin x="1640" y="176"/>
      </p:cViewPr>
      <p:guideLst/>
    </p:cSldViewPr>
  </p:slideViewPr>
  <p:outlineViewPr>
    <p:cViewPr>
      <p:scale>
        <a:sx n="33" d="100"/>
        <a:sy n="33" d="100"/>
      </p:scale>
      <p:origin x="0" y="-4400"/>
    </p:cViewPr>
  </p:outlineViewPr>
  <p:notesTextViewPr>
    <p:cViewPr>
      <p:scale>
        <a:sx n="1" d="1"/>
        <a:sy n="1" d="1"/>
      </p:scale>
      <p:origin x="0" y="0"/>
    </p:cViewPr>
  </p:notesTextViewPr>
  <p:notesViewPr>
    <p:cSldViewPr snapToGrid="0" snapToObjects="1">
      <p:cViewPr varScale="1">
        <p:scale>
          <a:sx n="136" d="100"/>
          <a:sy n="136" d="100"/>
        </p:scale>
        <p:origin x="235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D83FFF-40E2-6441-B2B7-313EE1FB5A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78D056DB-C678-6241-99E8-9CF6662114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4DF56F2-2341-5D48-8A11-E94F9D2D53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582699-2113-A94F-AAE0-CD1ED85BBE28}" type="slidenum">
              <a:rPr lang="en-US" smtClean="0"/>
              <a:t>‹#›</a:t>
            </a:fld>
            <a:endParaRPr lang="en-US"/>
          </a:p>
        </p:txBody>
      </p:sp>
    </p:spTree>
    <p:extLst>
      <p:ext uri="{BB962C8B-B14F-4D97-AF65-F5344CB8AC3E}">
        <p14:creationId xmlns:p14="http://schemas.microsoft.com/office/powerpoint/2010/main" val="3267294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DA2CC-8928-BD44-B917-034262A67013}" type="datetimeFigureOut">
              <a:rPr lang="en-US" smtClean="0"/>
              <a:t>10/17/23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1534A-D28C-7345-A190-7F4BEB26D20D}" type="slidenum">
              <a:rPr lang="en-US" smtClean="0"/>
              <a:t>‹#›</a:t>
            </a:fld>
            <a:endParaRPr lang="en-US"/>
          </a:p>
        </p:txBody>
      </p:sp>
    </p:spTree>
    <p:extLst>
      <p:ext uri="{BB962C8B-B14F-4D97-AF65-F5344CB8AC3E}">
        <p14:creationId xmlns:p14="http://schemas.microsoft.com/office/powerpoint/2010/main" val="3381507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Softball about Who Got Hires or offers going out today?</a:t>
            </a:r>
          </a:p>
          <a:p>
            <a:pPr marL="171450" indent="-171450">
              <a:buFont typeface="Arial" panose="020B0604020202020204" pitchFamily="34" charset="0"/>
              <a:buChar char="•"/>
            </a:pPr>
            <a:r>
              <a:rPr lang="en-US" dirty="0"/>
              <a:t>I am really excited to be here today amongst a really unique set of recruiters </a:t>
            </a:r>
          </a:p>
          <a:p>
            <a:pPr marL="171450" indent="-171450">
              <a:buFont typeface="Arial" panose="020B0604020202020204" pitchFamily="34" charset="0"/>
              <a:buChar char="•"/>
            </a:pPr>
            <a:r>
              <a:rPr lang="en-US" dirty="0"/>
              <a:t>I love speaking to all recruiters, but us in the cleared recruiting community are what I consider to be the best of breed</a:t>
            </a:r>
          </a:p>
          <a:p>
            <a:pPr marL="171450" indent="-171450">
              <a:buFont typeface="Arial" panose="020B0604020202020204" pitchFamily="34" charset="0"/>
              <a:buChar char="•"/>
            </a:pPr>
            <a:r>
              <a:rPr lang="en-US" dirty="0"/>
              <a:t>So a couple of baselines I want to talk about before we dive in…</a:t>
            </a:r>
          </a:p>
          <a:p>
            <a:pPr marL="171450" indent="-171450">
              <a:buFont typeface="Arial" panose="020B0604020202020204" pitchFamily="34" charset="0"/>
              <a:buChar char="•"/>
            </a:pPr>
            <a:r>
              <a:rPr lang="en-US" dirty="0"/>
              <a:t>Cleared recruiting is not getting any easier, Reciprocity is never happening, Time to clear folks may get quicker…but not nearly as fast as we need it to make a difference in supply and demand and there is no Recruiting technology outside of </a:t>
            </a:r>
            <a:r>
              <a:rPr lang="en-US" dirty="0" err="1"/>
              <a:t>ClearanceJobs</a:t>
            </a:r>
            <a:r>
              <a:rPr lang="en-US" dirty="0"/>
              <a:t> that is going to make our jobs drastically easier…</a:t>
            </a:r>
          </a:p>
          <a:p>
            <a:pPr marL="171450" indent="-171450">
              <a:buFont typeface="Arial" panose="020B0604020202020204" pitchFamily="34" charset="0"/>
              <a:buChar char="•"/>
            </a:pPr>
            <a:r>
              <a:rPr lang="en-US" dirty="0"/>
              <a:t>The biggest impact we can make is through becoming better recruiters. Holding positions of influence and improving our process. </a:t>
            </a:r>
          </a:p>
          <a:p>
            <a:pPr marL="171450" indent="-171450">
              <a:buFont typeface="Arial" panose="020B0604020202020204" pitchFamily="34" charset="0"/>
              <a:buChar char="•"/>
            </a:pPr>
            <a:r>
              <a:rPr lang="en-US" dirty="0"/>
              <a:t>As I was preparing for this talk, I looked back through some previous talks I have given and had the pleasure of attending at various events through the years</a:t>
            </a:r>
          </a:p>
          <a:p>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1</a:t>
            </a:fld>
            <a:endParaRPr lang="en-US"/>
          </a:p>
        </p:txBody>
      </p:sp>
    </p:spTree>
    <p:extLst>
      <p:ext uri="{BB962C8B-B14F-4D97-AF65-F5344CB8AC3E}">
        <p14:creationId xmlns:p14="http://schemas.microsoft.com/office/powerpoint/2010/main" val="3260350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Question – Who in here is worried about AI taking your job?</a:t>
            </a:r>
          </a:p>
          <a:p>
            <a:pPr marL="171450" indent="-171450">
              <a:buFont typeface="Arial" panose="020B0604020202020204" pitchFamily="34" charset="0"/>
              <a:buChar char="•"/>
            </a:pPr>
            <a:r>
              <a:rPr lang="en-US" dirty="0"/>
              <a:t>Question – Who in here is currently using AI in their day to day?</a:t>
            </a:r>
          </a:p>
          <a:p>
            <a:pPr marL="171450" indent="-171450">
              <a:buFont typeface="Arial" panose="020B0604020202020204" pitchFamily="34" charset="0"/>
              <a:buChar char="•"/>
            </a:pPr>
            <a:r>
              <a:rPr lang="en-US" dirty="0"/>
              <a:t>Let me show you a real example of AI completing about a months worth of work in a few minutes:</a:t>
            </a:r>
          </a:p>
        </p:txBody>
      </p:sp>
      <p:sp>
        <p:nvSpPr>
          <p:cNvPr id="4" name="Slide Number Placeholder 3"/>
          <p:cNvSpPr>
            <a:spLocks noGrp="1"/>
          </p:cNvSpPr>
          <p:nvPr>
            <p:ph type="sldNum" sz="quarter" idx="5"/>
          </p:nvPr>
        </p:nvSpPr>
        <p:spPr/>
        <p:txBody>
          <a:bodyPr/>
          <a:lstStyle/>
          <a:p>
            <a:fld id="{3E51534A-D28C-7345-A190-7F4BEB26D20D}" type="slidenum">
              <a:rPr lang="en-US" smtClean="0"/>
              <a:t>10</a:t>
            </a:fld>
            <a:endParaRPr lang="en-US"/>
          </a:p>
        </p:txBody>
      </p:sp>
    </p:spTree>
    <p:extLst>
      <p:ext uri="{BB962C8B-B14F-4D97-AF65-F5344CB8AC3E}">
        <p14:creationId xmlns:p14="http://schemas.microsoft.com/office/powerpoint/2010/main" val="685652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11</a:t>
            </a:fld>
            <a:endParaRPr lang="en-US"/>
          </a:p>
        </p:txBody>
      </p:sp>
    </p:spTree>
    <p:extLst>
      <p:ext uri="{BB962C8B-B14F-4D97-AF65-F5344CB8AC3E}">
        <p14:creationId xmlns:p14="http://schemas.microsoft.com/office/powerpoint/2010/main" val="294203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the technology gets better we should be looking to replace much of the administrative redundancies with automations </a:t>
            </a:r>
          </a:p>
          <a:p>
            <a:pPr marL="171450" indent="-171450">
              <a:buFont typeface="Arial" panose="020B0604020202020204" pitchFamily="34" charset="0"/>
              <a:buChar char="•"/>
            </a:pPr>
            <a:r>
              <a:rPr lang="en-US" dirty="0"/>
              <a:t>This frees us up to do what we do best – build connections with people  </a:t>
            </a:r>
          </a:p>
          <a:p>
            <a:pPr marL="171450" indent="-171450">
              <a:buFont typeface="Arial" panose="020B0604020202020204" pitchFamily="34" charset="0"/>
              <a:buChar char="•"/>
            </a:pPr>
            <a:r>
              <a:rPr lang="en-US" dirty="0"/>
              <a:t>Let’s look at an example of some real prompts that can really enhance your recruiting</a:t>
            </a:r>
          </a:p>
        </p:txBody>
      </p:sp>
      <p:sp>
        <p:nvSpPr>
          <p:cNvPr id="4" name="Slide Number Placeholder 3"/>
          <p:cNvSpPr>
            <a:spLocks noGrp="1"/>
          </p:cNvSpPr>
          <p:nvPr>
            <p:ph type="sldNum" sz="quarter" idx="5"/>
          </p:nvPr>
        </p:nvSpPr>
        <p:spPr/>
        <p:txBody>
          <a:bodyPr/>
          <a:lstStyle/>
          <a:p>
            <a:fld id="{3E51534A-D28C-7345-A190-7F4BEB26D20D}" type="slidenum">
              <a:rPr lang="en-US" smtClean="0"/>
              <a:t>12</a:t>
            </a:fld>
            <a:endParaRPr lang="en-US"/>
          </a:p>
        </p:txBody>
      </p:sp>
    </p:spTree>
    <p:extLst>
      <p:ext uri="{BB962C8B-B14F-4D97-AF65-F5344CB8AC3E}">
        <p14:creationId xmlns:p14="http://schemas.microsoft.com/office/powerpoint/2010/main" val="2841943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13</a:t>
            </a:fld>
            <a:endParaRPr lang="en-US"/>
          </a:p>
        </p:txBody>
      </p:sp>
    </p:spTree>
    <p:extLst>
      <p:ext uri="{BB962C8B-B14F-4D97-AF65-F5344CB8AC3E}">
        <p14:creationId xmlns:p14="http://schemas.microsoft.com/office/powerpoint/2010/main" val="1103689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14</a:t>
            </a:fld>
            <a:endParaRPr lang="en-US"/>
          </a:p>
        </p:txBody>
      </p:sp>
    </p:spTree>
    <p:extLst>
      <p:ext uri="{BB962C8B-B14F-4D97-AF65-F5344CB8AC3E}">
        <p14:creationId xmlns:p14="http://schemas.microsoft.com/office/powerpoint/2010/main" val="985381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15</a:t>
            </a:fld>
            <a:endParaRPr lang="en-US"/>
          </a:p>
        </p:txBody>
      </p:sp>
    </p:spTree>
    <p:extLst>
      <p:ext uri="{BB962C8B-B14F-4D97-AF65-F5344CB8AC3E}">
        <p14:creationId xmlns:p14="http://schemas.microsoft.com/office/powerpoint/2010/main" val="2484748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16</a:t>
            </a:fld>
            <a:endParaRPr lang="en-US"/>
          </a:p>
        </p:txBody>
      </p:sp>
    </p:spTree>
    <p:extLst>
      <p:ext uri="{BB962C8B-B14F-4D97-AF65-F5344CB8AC3E}">
        <p14:creationId xmlns:p14="http://schemas.microsoft.com/office/powerpoint/2010/main" val="866361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17</a:t>
            </a:fld>
            <a:endParaRPr lang="en-US"/>
          </a:p>
        </p:txBody>
      </p:sp>
    </p:spTree>
    <p:extLst>
      <p:ext uri="{BB962C8B-B14F-4D97-AF65-F5344CB8AC3E}">
        <p14:creationId xmlns:p14="http://schemas.microsoft.com/office/powerpoint/2010/main" val="1904811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Ok – Outreach, this is where everything falls apart – with AI, but in recruiting in general. Most recruiting campaigns fail in outreach, but this is also where we can find the most opportunity.</a:t>
            </a:r>
          </a:p>
          <a:p>
            <a:pPr marL="171450" indent="-171450">
              <a:buFont typeface="Arial" panose="020B0604020202020204" pitchFamily="34" charset="0"/>
              <a:buChar char="•"/>
            </a:pPr>
            <a:r>
              <a:rPr lang="en-US" sz="1200" dirty="0"/>
              <a:t>Recruiting emails are notoriously bad and… all of this AI technology is having the opposite effect on the market.</a:t>
            </a:r>
          </a:p>
          <a:p>
            <a:pPr marL="171450" indent="-171450">
              <a:buFont typeface="Arial" panose="020B0604020202020204" pitchFamily="34" charset="0"/>
              <a:buChar char="•"/>
            </a:pPr>
            <a:r>
              <a:rPr lang="en-US" sz="1200" dirty="0"/>
              <a:t>Now more than ever outreach is important because we are competing with SPAM at an unprecedented amount –so what can we do?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18</a:t>
            </a:fld>
            <a:endParaRPr lang="en-US"/>
          </a:p>
        </p:txBody>
      </p:sp>
    </p:spTree>
    <p:extLst>
      <p:ext uri="{BB962C8B-B14F-4D97-AF65-F5344CB8AC3E}">
        <p14:creationId xmlns:p14="http://schemas.microsoft.com/office/powerpoint/2010/main" val="3099545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the main things candidates are concerned with is the legitimacy of the opportunity</a:t>
            </a:r>
          </a:p>
          <a:p>
            <a:pPr marL="171450" indent="-171450">
              <a:buFont typeface="Arial" panose="020B0604020202020204" pitchFamily="34" charset="0"/>
              <a:buChar char="•"/>
            </a:pPr>
            <a:r>
              <a:rPr lang="en-US" dirty="0"/>
              <a:t>When you are communicating “on-platform” you are leveraging the </a:t>
            </a:r>
            <a:r>
              <a:rPr lang="en-US" dirty="0" err="1"/>
              <a:t>ClearanceJob</a:t>
            </a:r>
            <a:r>
              <a:rPr lang="en-US" dirty="0"/>
              <a:t> brand  and there is security in that for the candidate</a:t>
            </a:r>
          </a:p>
          <a:p>
            <a:pPr marL="171450" indent="-171450">
              <a:buFont typeface="Arial" panose="020B0604020202020204" pitchFamily="34" charset="0"/>
              <a:buChar char="•"/>
            </a:pPr>
            <a:r>
              <a:rPr lang="en-US" dirty="0"/>
              <a:t>This is a very reputable brand within the industry obviously.</a:t>
            </a:r>
          </a:p>
        </p:txBody>
      </p:sp>
      <p:sp>
        <p:nvSpPr>
          <p:cNvPr id="4" name="Slide Number Placeholder 3"/>
          <p:cNvSpPr>
            <a:spLocks noGrp="1"/>
          </p:cNvSpPr>
          <p:nvPr>
            <p:ph type="sldNum" sz="quarter" idx="5"/>
          </p:nvPr>
        </p:nvSpPr>
        <p:spPr/>
        <p:txBody>
          <a:bodyPr/>
          <a:lstStyle/>
          <a:p>
            <a:fld id="{3E51534A-D28C-7345-A190-7F4BEB26D20D}" type="slidenum">
              <a:rPr lang="en-US" smtClean="0"/>
              <a:t>19</a:t>
            </a:fld>
            <a:endParaRPr lang="en-US"/>
          </a:p>
        </p:txBody>
      </p:sp>
    </p:spTree>
    <p:extLst>
      <p:ext uri="{BB962C8B-B14F-4D97-AF65-F5344CB8AC3E}">
        <p14:creationId xmlns:p14="http://schemas.microsoft.com/office/powerpoint/2010/main" val="260444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2</a:t>
            </a:fld>
            <a:endParaRPr lang="en-US"/>
          </a:p>
        </p:txBody>
      </p:sp>
    </p:spTree>
    <p:extLst>
      <p:ext uri="{BB962C8B-B14F-4D97-AF65-F5344CB8AC3E}">
        <p14:creationId xmlns:p14="http://schemas.microsoft.com/office/powerpoint/2010/main" val="2161574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Being able to influence better hiring decisions and allowing your company to hire capable people is the quickest way to make hiring cleared candidates easier</a:t>
            </a:r>
          </a:p>
          <a:p>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20</a:t>
            </a:fld>
            <a:endParaRPr lang="en-US"/>
          </a:p>
        </p:txBody>
      </p:sp>
    </p:spTree>
    <p:extLst>
      <p:ext uri="{BB962C8B-B14F-4D97-AF65-F5344CB8AC3E}">
        <p14:creationId xmlns:p14="http://schemas.microsoft.com/office/powerpoint/2010/main" val="1427046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Obviously the easiest way to become a trusted TA advisor is filling roles quickly, but there is a lot that prevents us from doing that which we don’t control</a:t>
            </a:r>
          </a:p>
          <a:p>
            <a:pPr marL="171450" indent="-171450">
              <a:buFont typeface="Arial" panose="020B0604020202020204" pitchFamily="34" charset="0"/>
              <a:buChar char="•"/>
            </a:pPr>
            <a:r>
              <a:rPr lang="en-US" dirty="0"/>
              <a:t>Always think of your alignment with the hiring team and figure out how to deliver value even when failing</a:t>
            </a:r>
          </a:p>
          <a:p>
            <a:pPr marL="171450" indent="-171450">
              <a:buFont typeface="Arial" panose="020B0604020202020204" pitchFamily="34" charset="0"/>
              <a:buChar char="•"/>
            </a:pPr>
            <a:r>
              <a:rPr lang="en-US" dirty="0"/>
              <a:t>We need to stop saying things like “I cant find anyone” or “we are not paying enough” </a:t>
            </a:r>
          </a:p>
          <a:p>
            <a:pPr marL="171450" indent="-171450">
              <a:buFont typeface="Arial" panose="020B0604020202020204" pitchFamily="34" charset="0"/>
              <a:buChar char="•"/>
            </a:pPr>
            <a:r>
              <a:rPr lang="en-US" dirty="0"/>
              <a:t>All this is doing is is pointing out problems with no solutions…</a:t>
            </a:r>
          </a:p>
          <a:p>
            <a:pPr marL="171450" indent="-171450">
              <a:buFont typeface="Arial" panose="020B0604020202020204" pitchFamily="34" charset="0"/>
              <a:buChar char="•"/>
            </a:pPr>
            <a:r>
              <a:rPr lang="en-US" dirty="0"/>
              <a:t>Instead focus on solutions. “if we were able to flex on the certification requirement and allow them 3 months to obtain it, I have some candidates that are immediately interested and at rate.” </a:t>
            </a:r>
          </a:p>
          <a:p>
            <a:pPr marL="171450" indent="-171450">
              <a:buFont typeface="Arial" panose="020B0604020202020204" pitchFamily="34" charset="0"/>
              <a:buChar char="•"/>
            </a:pPr>
            <a:r>
              <a:rPr lang="en-US" dirty="0"/>
              <a:t>Developing strategy and providing strategic solutions goes so far in being seen as an advisor and almost instantly changes the conversation </a:t>
            </a:r>
          </a:p>
        </p:txBody>
      </p:sp>
      <p:sp>
        <p:nvSpPr>
          <p:cNvPr id="4" name="Slide Number Placeholder 3"/>
          <p:cNvSpPr>
            <a:spLocks noGrp="1"/>
          </p:cNvSpPr>
          <p:nvPr>
            <p:ph type="sldNum" sz="quarter" idx="5"/>
          </p:nvPr>
        </p:nvSpPr>
        <p:spPr/>
        <p:txBody>
          <a:bodyPr/>
          <a:lstStyle/>
          <a:p>
            <a:fld id="{3E51534A-D28C-7345-A190-7F4BEB26D20D}" type="slidenum">
              <a:rPr lang="en-US" smtClean="0"/>
              <a:t>21</a:t>
            </a:fld>
            <a:endParaRPr lang="en-US"/>
          </a:p>
        </p:txBody>
      </p:sp>
    </p:spTree>
    <p:extLst>
      <p:ext uri="{BB962C8B-B14F-4D97-AF65-F5344CB8AC3E}">
        <p14:creationId xmlns:p14="http://schemas.microsoft.com/office/powerpoint/2010/main" val="406176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all areas we are experts in</a:t>
            </a:r>
          </a:p>
          <a:p>
            <a:pPr marL="171450" indent="-171450">
              <a:buFont typeface="Arial" panose="020B0604020202020204" pitchFamily="34" charset="0"/>
              <a:buChar char="•"/>
            </a:pPr>
            <a:r>
              <a:rPr lang="en-US" dirty="0"/>
              <a:t>We have a pretty good idea what our competition and market is paying</a:t>
            </a:r>
          </a:p>
          <a:p>
            <a:pPr marL="171450" indent="-171450">
              <a:buFont typeface="Arial" panose="020B0604020202020204" pitchFamily="34" charset="0"/>
              <a:buChar char="•"/>
            </a:pPr>
            <a:r>
              <a:rPr lang="en-US" dirty="0"/>
              <a:t>We feel the pain of the application process</a:t>
            </a:r>
          </a:p>
          <a:p>
            <a:pPr marL="171450" indent="-171450">
              <a:buFont typeface="Arial" panose="020B0604020202020204" pitchFamily="34" charset="0"/>
              <a:buChar char="•"/>
            </a:pPr>
            <a:r>
              <a:rPr lang="en-US" dirty="0"/>
              <a:t>We understand the speed our company needs to move at</a:t>
            </a:r>
          </a:p>
          <a:p>
            <a:pPr marL="171450" indent="-171450">
              <a:buFont typeface="Arial" panose="020B0604020202020204" pitchFamily="34" charset="0"/>
              <a:buChar char="•"/>
            </a:pPr>
            <a:r>
              <a:rPr lang="en-US" dirty="0"/>
              <a:t>Metrics – remember we want our goals to be tied to the business goals, so what should we measure and report on that ties our performance to company goals</a:t>
            </a:r>
          </a:p>
          <a:p>
            <a:pPr marL="171450" indent="-171450">
              <a:buFont typeface="Arial" panose="020B0604020202020204" pitchFamily="34" charset="0"/>
              <a:buChar char="•"/>
            </a:pPr>
            <a:r>
              <a:rPr lang="en-US" dirty="0"/>
              <a:t>And I would say we are absolutely experts at the interview process…</a:t>
            </a:r>
          </a:p>
          <a:p>
            <a:pPr marL="171450" indent="-171450">
              <a:buFont typeface="Arial" panose="020B0604020202020204" pitchFamily="34" charset="0"/>
              <a:buChar char="•"/>
            </a:pPr>
            <a:r>
              <a:rPr lang="en-US" dirty="0"/>
              <a:t>The interview process is an area I think we can be immediately effective – who is sitting in on interviews? I have see some crazy stuff post pandemic and this is an area I think we can have great impact – If your HM’s don’t get trained on interviewing candidates this is a great place to start.</a:t>
            </a:r>
          </a:p>
        </p:txBody>
      </p:sp>
      <p:sp>
        <p:nvSpPr>
          <p:cNvPr id="4" name="Slide Number Placeholder 3"/>
          <p:cNvSpPr>
            <a:spLocks noGrp="1"/>
          </p:cNvSpPr>
          <p:nvPr>
            <p:ph type="sldNum" sz="quarter" idx="5"/>
          </p:nvPr>
        </p:nvSpPr>
        <p:spPr/>
        <p:txBody>
          <a:bodyPr/>
          <a:lstStyle/>
          <a:p>
            <a:fld id="{3E51534A-D28C-7345-A190-7F4BEB26D20D}" type="slidenum">
              <a:rPr lang="en-US" smtClean="0"/>
              <a:t>22</a:t>
            </a:fld>
            <a:endParaRPr lang="en-US"/>
          </a:p>
        </p:txBody>
      </p:sp>
    </p:spTree>
    <p:extLst>
      <p:ext uri="{BB962C8B-B14F-4D97-AF65-F5344CB8AC3E}">
        <p14:creationId xmlns:p14="http://schemas.microsoft.com/office/powerpoint/2010/main" val="1014845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you have the trust of your hiring team – they begin listening.</a:t>
            </a:r>
          </a:p>
          <a:p>
            <a:pPr marL="171450" indent="-171450">
              <a:buFont typeface="Arial" panose="020B0604020202020204" pitchFamily="34" charset="0"/>
              <a:buChar char="•"/>
            </a:pPr>
            <a:r>
              <a:rPr lang="en-US" dirty="0"/>
              <a:t>Nothing is better than when one of my hiring teams outlines the way they want to approach recruiting but then pause and say “but I am really curious to hear how the recruiting team thinks we should approach this”</a:t>
            </a:r>
          </a:p>
          <a:p>
            <a:pPr marL="171450" indent="-171450">
              <a:buFont typeface="Arial" panose="020B0604020202020204" pitchFamily="34" charset="0"/>
              <a:buChar char="•"/>
            </a:pPr>
            <a:r>
              <a:rPr lang="en-US" dirty="0"/>
              <a:t>That is when you know you have their trust and have moved past order taker and into a strategic partner</a:t>
            </a:r>
          </a:p>
          <a:p>
            <a:pPr marL="171450" indent="-171450">
              <a:buFont typeface="Arial" panose="020B0604020202020204" pitchFamily="34" charset="0"/>
              <a:buChar char="•"/>
            </a:pPr>
            <a:r>
              <a:rPr lang="en-US" dirty="0"/>
              <a:t>From the start of the process to the finish it is a great practice to Always present with data – non biased fact based –</a:t>
            </a:r>
          </a:p>
          <a:p>
            <a:pPr marL="171450" indent="-171450">
              <a:buFont typeface="Arial" panose="020B0604020202020204" pitchFamily="34" charset="0"/>
              <a:buChar char="•"/>
            </a:pPr>
            <a:r>
              <a:rPr lang="en-US" dirty="0"/>
              <a:t> Share experiences – similar situations how did they work out</a:t>
            </a:r>
          </a:p>
          <a:p>
            <a:pPr marL="171450" indent="-171450">
              <a:buFont typeface="Arial" panose="020B0604020202020204" pitchFamily="34" charset="0"/>
              <a:buChar char="•"/>
            </a:pPr>
            <a:r>
              <a:rPr lang="en-US" dirty="0"/>
              <a:t>Own the recruiting process especially the outcome – learn adapt</a:t>
            </a:r>
          </a:p>
          <a:p>
            <a:pPr marL="171450" indent="-171450">
              <a:buFont typeface="Arial" panose="020B0604020202020204" pitchFamily="34" charset="0"/>
              <a:buChar char="•"/>
            </a:pPr>
            <a:r>
              <a:rPr lang="en-US" dirty="0"/>
              <a:t>And avoid opinion’s without </a:t>
            </a:r>
            <a:r>
              <a:rPr lang="en-US" dirty="0" err="1"/>
              <a:t>esperience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23</a:t>
            </a:fld>
            <a:endParaRPr lang="en-US"/>
          </a:p>
        </p:txBody>
      </p:sp>
    </p:spTree>
    <p:extLst>
      <p:ext uri="{BB962C8B-B14F-4D97-AF65-F5344CB8AC3E}">
        <p14:creationId xmlns:p14="http://schemas.microsoft.com/office/powerpoint/2010/main" val="3565142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huge part of the issue with hiring is we are constantly looking for things that don’t exist</a:t>
            </a:r>
          </a:p>
          <a:p>
            <a:r>
              <a:rPr lang="en-US" dirty="0"/>
              <a:t>Like… Unicorns</a:t>
            </a:r>
          </a:p>
          <a:p>
            <a:r>
              <a:rPr lang="en-US" dirty="0"/>
              <a:t>Or Purple Squirrels </a:t>
            </a:r>
          </a:p>
          <a:p>
            <a:r>
              <a:rPr lang="en-US" dirty="0"/>
              <a:t>OR unicorn, </a:t>
            </a:r>
            <a:r>
              <a:rPr lang="en-US" dirty="0" err="1"/>
              <a:t>rockstar</a:t>
            </a:r>
            <a:r>
              <a:rPr lang="en-US" dirty="0"/>
              <a:t> purple squirrel hybrids. </a:t>
            </a:r>
          </a:p>
        </p:txBody>
      </p:sp>
      <p:sp>
        <p:nvSpPr>
          <p:cNvPr id="4" name="Slide Number Placeholder 3"/>
          <p:cNvSpPr>
            <a:spLocks noGrp="1"/>
          </p:cNvSpPr>
          <p:nvPr>
            <p:ph type="sldNum" sz="quarter" idx="5"/>
          </p:nvPr>
        </p:nvSpPr>
        <p:spPr/>
        <p:txBody>
          <a:bodyPr/>
          <a:lstStyle/>
          <a:p>
            <a:fld id="{3E51534A-D28C-7345-A190-7F4BEB26D20D}" type="slidenum">
              <a:rPr lang="en-US" smtClean="0"/>
              <a:t>24</a:t>
            </a:fld>
            <a:endParaRPr lang="en-US"/>
          </a:p>
        </p:txBody>
      </p:sp>
    </p:spTree>
    <p:extLst>
      <p:ext uri="{BB962C8B-B14F-4D97-AF65-F5344CB8AC3E}">
        <p14:creationId xmlns:p14="http://schemas.microsoft.com/office/powerpoint/2010/main" val="1350764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25</a:t>
            </a:fld>
            <a:endParaRPr lang="en-US"/>
          </a:p>
        </p:txBody>
      </p:sp>
    </p:spTree>
    <p:extLst>
      <p:ext uri="{BB962C8B-B14F-4D97-AF65-F5344CB8AC3E}">
        <p14:creationId xmlns:p14="http://schemas.microsoft.com/office/powerpoint/2010/main" val="3054213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26</a:t>
            </a:fld>
            <a:endParaRPr lang="en-US"/>
          </a:p>
        </p:txBody>
      </p:sp>
    </p:spTree>
    <p:extLst>
      <p:ext uri="{BB962C8B-B14F-4D97-AF65-F5344CB8AC3E}">
        <p14:creationId xmlns:p14="http://schemas.microsoft.com/office/powerpoint/2010/main" val="4071738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27</a:t>
            </a:fld>
            <a:endParaRPr lang="en-US"/>
          </a:p>
        </p:txBody>
      </p:sp>
    </p:spTree>
    <p:extLst>
      <p:ext uri="{BB962C8B-B14F-4D97-AF65-F5344CB8AC3E}">
        <p14:creationId xmlns:p14="http://schemas.microsoft.com/office/powerpoint/2010/main" val="224868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3</a:t>
            </a:fld>
            <a:endParaRPr lang="en-US"/>
          </a:p>
        </p:txBody>
      </p:sp>
    </p:spTree>
    <p:extLst>
      <p:ext uri="{BB962C8B-B14F-4D97-AF65-F5344CB8AC3E}">
        <p14:creationId xmlns:p14="http://schemas.microsoft.com/office/powerpoint/2010/main" val="294923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r>
              <a:rPr lang="en-US" dirty="0"/>
              <a:t> Started as a recruiter and leveraged that into a career of growth</a:t>
            </a:r>
          </a:p>
        </p:txBody>
      </p:sp>
      <p:sp>
        <p:nvSpPr>
          <p:cNvPr id="4" name="Slide Number Placeholder 3"/>
          <p:cNvSpPr>
            <a:spLocks noGrp="1"/>
          </p:cNvSpPr>
          <p:nvPr>
            <p:ph type="sldNum" sz="quarter" idx="5"/>
          </p:nvPr>
        </p:nvSpPr>
        <p:spPr/>
        <p:txBody>
          <a:bodyPr/>
          <a:lstStyle/>
          <a:p>
            <a:fld id="{3E51534A-D28C-7345-A190-7F4BEB26D20D}" type="slidenum">
              <a:rPr lang="en-US" smtClean="0"/>
              <a:t>4</a:t>
            </a:fld>
            <a:endParaRPr lang="en-US"/>
          </a:p>
        </p:txBody>
      </p:sp>
    </p:spTree>
    <p:extLst>
      <p:ext uri="{BB962C8B-B14F-4D97-AF65-F5344CB8AC3E}">
        <p14:creationId xmlns:p14="http://schemas.microsoft.com/office/powerpoint/2010/main" val="101630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love this quote because it is at the core of everything we do in recruiting</a:t>
            </a:r>
          </a:p>
          <a:p>
            <a:pPr marL="171450" indent="-171450">
              <a:buFont typeface="Arial" panose="020B0604020202020204" pitchFamily="34" charset="0"/>
              <a:buChar char="•"/>
            </a:pPr>
            <a:r>
              <a:rPr lang="en-US" dirty="0"/>
              <a:t>We are naturally inquisitive people, or at least we should be</a:t>
            </a:r>
          </a:p>
          <a:p>
            <a:pPr marL="171450" indent="-171450">
              <a:buFont typeface="Arial" panose="020B0604020202020204" pitchFamily="34" charset="0"/>
              <a:buChar char="•"/>
            </a:pPr>
            <a:r>
              <a:rPr lang="en-US" dirty="0"/>
              <a:t>Our job is asking questions </a:t>
            </a:r>
          </a:p>
          <a:p>
            <a:pPr marL="171450" indent="-171450">
              <a:buFont typeface="Arial" panose="020B0604020202020204" pitchFamily="34" charset="0"/>
              <a:buChar char="•"/>
            </a:pPr>
            <a:r>
              <a:rPr lang="en-US" dirty="0"/>
              <a:t>We spend our day writing search queries in the form of Boolean strings </a:t>
            </a:r>
          </a:p>
          <a:p>
            <a:pPr marL="171450" indent="-171450">
              <a:buFont typeface="Arial" panose="020B0604020202020204" pitchFamily="34" charset="0"/>
              <a:buChar char="•"/>
            </a:pPr>
            <a:r>
              <a:rPr lang="en-US" dirty="0"/>
              <a:t>We ask candidates questions of all kinds – has anyone heard the saying that recruiting is about asking the questions you don’t want to know the answer too?  </a:t>
            </a:r>
          </a:p>
          <a:p>
            <a:pPr marL="171450" indent="-171450">
              <a:buFont typeface="Arial" panose="020B0604020202020204" pitchFamily="34" charset="0"/>
              <a:buChar char="•"/>
            </a:pPr>
            <a:r>
              <a:rPr lang="en-US" dirty="0"/>
              <a:t>We ask our hiring manager questions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ability to ask the right question is the number 1 skill Recruiters should work 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5</a:t>
            </a:fld>
            <a:endParaRPr lang="en-US"/>
          </a:p>
        </p:txBody>
      </p:sp>
    </p:spTree>
    <p:extLst>
      <p:ext uri="{BB962C8B-B14F-4D97-AF65-F5344CB8AC3E}">
        <p14:creationId xmlns:p14="http://schemas.microsoft.com/office/powerpoint/2010/main" val="2548807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a reason there are so many articles written about misalignment in hiring </a:t>
            </a:r>
          </a:p>
          <a:p>
            <a:pPr marL="171450" indent="-171450">
              <a:buFont typeface="Arial" panose="020B0604020202020204" pitchFamily="34" charset="0"/>
              <a:buChar char="•"/>
            </a:pPr>
            <a:r>
              <a:rPr lang="en-US" sz="1200" dirty="0"/>
              <a:t>It is the easiest issue to identify but the hardest to fix</a:t>
            </a:r>
          </a:p>
          <a:p>
            <a:pPr marL="171450" indent="-171450">
              <a:buFont typeface="Arial" panose="020B0604020202020204" pitchFamily="34" charset="0"/>
              <a:buChar char="•"/>
            </a:pPr>
            <a:r>
              <a:rPr lang="en-US" sz="1200" dirty="0"/>
              <a:t>Misalignment basically is when the hiring team is not on the same page with the recruiting team</a:t>
            </a:r>
          </a:p>
          <a:p>
            <a:pPr marL="171450" indent="-171450">
              <a:buFont typeface="Arial" panose="020B0604020202020204" pitchFamily="34" charset="0"/>
              <a:buChar char="•"/>
            </a:pPr>
            <a:r>
              <a:rPr lang="en-US" sz="1200" dirty="0"/>
              <a:t>We need to anticipate misalignment with our hiring teams and do what we can to prevent it in order to start the search off on the right foot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6</a:t>
            </a:fld>
            <a:endParaRPr lang="en-US"/>
          </a:p>
        </p:txBody>
      </p:sp>
    </p:spTree>
    <p:extLst>
      <p:ext uri="{BB962C8B-B14F-4D97-AF65-F5344CB8AC3E}">
        <p14:creationId xmlns:p14="http://schemas.microsoft.com/office/powerpoint/2010/main" val="236387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Every chance you have, you should be intaking your requirements with your hiring teams, </a:t>
            </a:r>
            <a:r>
              <a:rPr lang="en-US" sz="1200" dirty="0"/>
              <a:t>This is your chance to ask open ended questions and make sure you are on the same page (CLICK)</a:t>
            </a:r>
          </a:p>
          <a:p>
            <a:pPr marL="171450" indent="-171450">
              <a:buFont typeface="Arial" panose="020B0604020202020204" pitchFamily="34" charset="0"/>
              <a:buChar char="•"/>
            </a:pPr>
            <a:r>
              <a:rPr lang="en-US" sz="1200" dirty="0"/>
              <a:t>Bring the job description and pre-sourced resumes to the Intake – better yet show them your search strings </a:t>
            </a:r>
          </a:p>
          <a:p>
            <a:pPr marL="171450" indent="-171450">
              <a:buFont typeface="Arial" panose="020B0604020202020204" pitchFamily="34" charset="0"/>
              <a:buChar char="•"/>
            </a:pPr>
            <a:r>
              <a:rPr lang="en-US" sz="1200" dirty="0"/>
              <a:t>I can’t tell you the amount of times I had a manager look at a job and say “oh why is that in there, they don’t need this certification we listed under mandatory” – Also the search string allows them to see inside our minds and what we consider important to the role (Click)</a:t>
            </a:r>
          </a:p>
          <a:p>
            <a:pPr marL="171450" indent="-171450">
              <a:buFont typeface="Arial" panose="020B0604020202020204" pitchFamily="34" charset="0"/>
              <a:buChar char="•"/>
            </a:pPr>
            <a:r>
              <a:rPr lang="en-US" sz="1200" dirty="0"/>
              <a:t>Pre-closing is great for internal teams – At the end of the intake basically say “so from what I am hearing if I find a candidate that has a top secret, 5 years of Linux admin on a DOD program, is 8570- compliant and has experience spinning up virtual machines… you would eagerly hire them… Is that accurate?” </a:t>
            </a:r>
          </a:p>
          <a:p>
            <a:pPr marL="171450" indent="-171450">
              <a:buFont typeface="Arial" panose="020B0604020202020204" pitchFamily="34" charset="0"/>
              <a:buChar char="•"/>
            </a:pPr>
            <a:r>
              <a:rPr lang="en-US" sz="1200" dirty="0"/>
              <a:t>What we are doing is agreeing on an acceptable candidate or candidate profile (CLICK)</a:t>
            </a:r>
          </a:p>
          <a:p>
            <a:pPr marL="171450" indent="-171450">
              <a:buFont typeface="Arial" panose="020B0604020202020204" pitchFamily="34" charset="0"/>
              <a:buChar char="•"/>
            </a:pPr>
            <a:r>
              <a:rPr lang="en-US" sz="1200" dirty="0"/>
              <a:t>If you continue to submit candidates that meet the profile but are not getting interviewed… it is a sign that the team is not aligned and might be a good idea to pause, circle up and figure out what we are really looking for here.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7</a:t>
            </a:fld>
            <a:endParaRPr lang="en-US"/>
          </a:p>
        </p:txBody>
      </p:sp>
    </p:spTree>
    <p:extLst>
      <p:ext uri="{BB962C8B-B14F-4D97-AF65-F5344CB8AC3E}">
        <p14:creationId xmlns:p14="http://schemas.microsoft.com/office/powerpoint/2010/main" val="162064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Asking our hiring teams questions about the job is a pretty obvious example of how we as recruiters need to ask better questions but lets look at our other tools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51534A-D28C-7345-A190-7F4BEB26D20D}" type="slidenum">
              <a:rPr lang="en-US" smtClean="0"/>
              <a:t>8</a:t>
            </a:fld>
            <a:endParaRPr lang="en-US"/>
          </a:p>
        </p:txBody>
      </p:sp>
    </p:spTree>
    <p:extLst>
      <p:ext uri="{BB962C8B-B14F-4D97-AF65-F5344CB8AC3E}">
        <p14:creationId xmlns:p14="http://schemas.microsoft.com/office/powerpoint/2010/main" val="269617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Knowledge of our industry terms, synonyms and what I call logical alternatives is something we need to constantly be honing in recruiting. </a:t>
            </a:r>
          </a:p>
          <a:p>
            <a:pPr marL="171450" indent="-171450">
              <a:buFont typeface="Arial" panose="020B0604020202020204" pitchFamily="34" charset="0"/>
              <a:buChar char="•"/>
            </a:pPr>
            <a:r>
              <a:rPr lang="en-US" dirty="0"/>
              <a:t>The ability to cast the widest net on qualified candidates is a sure fire way to increase our ability to recruit cleared folks</a:t>
            </a:r>
          </a:p>
          <a:p>
            <a:pPr marL="171450" indent="-171450">
              <a:buFont typeface="Arial" panose="020B0604020202020204" pitchFamily="34" charset="0"/>
              <a:buChar char="•"/>
            </a:pPr>
            <a:r>
              <a:rPr lang="en-US" dirty="0"/>
              <a:t>Remember what I said at the beginning, the supply is not increasing… so we have to get better about seeing what is hiding in plain sight.</a:t>
            </a:r>
          </a:p>
        </p:txBody>
      </p:sp>
      <p:sp>
        <p:nvSpPr>
          <p:cNvPr id="4" name="Slide Number Placeholder 3"/>
          <p:cNvSpPr>
            <a:spLocks noGrp="1"/>
          </p:cNvSpPr>
          <p:nvPr>
            <p:ph type="sldNum" sz="quarter" idx="5"/>
          </p:nvPr>
        </p:nvSpPr>
        <p:spPr/>
        <p:txBody>
          <a:bodyPr/>
          <a:lstStyle/>
          <a:p>
            <a:fld id="{3E51534A-D28C-7345-A190-7F4BEB26D20D}" type="slidenum">
              <a:rPr lang="en-US" smtClean="0"/>
              <a:t>9</a:t>
            </a:fld>
            <a:endParaRPr lang="en-US"/>
          </a:p>
        </p:txBody>
      </p:sp>
    </p:spTree>
    <p:extLst>
      <p:ext uri="{BB962C8B-B14F-4D97-AF65-F5344CB8AC3E}">
        <p14:creationId xmlns:p14="http://schemas.microsoft.com/office/powerpoint/2010/main" val="133344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0AE0B3-1966-B844-B7FB-59F8DA02D8B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316109449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0AE0B3-1966-B844-B7FB-59F8DA02D8B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2577509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0AE0B3-1966-B844-B7FB-59F8DA02D8B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37371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0AE0B3-1966-B844-B7FB-59F8DA02D8B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1836278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0AE0B3-1966-B844-B7FB-59F8DA02D8B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2613956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0AE0B3-1966-B844-B7FB-59F8DA02D8B5}"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352119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0AE0B3-1966-B844-B7FB-59F8DA02D8B5}" type="datetimeFigureOut">
              <a:rPr lang="en-US" smtClean="0"/>
              <a:t>10/17/23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227042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0AE0B3-1966-B844-B7FB-59F8DA02D8B5}" type="datetimeFigureOut">
              <a:rPr lang="en-US" smtClean="0"/>
              <a:t>10/17/23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361488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0AE0B3-1966-B844-B7FB-59F8DA02D8B5}" type="datetimeFigureOut">
              <a:rPr lang="en-US" smtClean="0"/>
              <a:t>10/17/23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946881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accent2"/>
                </a:solidFill>
              </a:defRPr>
            </a:lvl1pPr>
          </a:lstStyle>
          <a:p>
            <a:fld id="{250AE0B3-1966-B844-B7FB-59F8DA02D8B5}" type="datetimeFigureOut">
              <a:rPr lang="en-US" smtClean="0"/>
              <a:pPr/>
              <a:t>10/17/23</a:t>
            </a:fld>
            <a:endParaRPr lang="en-US" dirty="0"/>
          </a:p>
        </p:txBody>
      </p:sp>
      <p:sp>
        <p:nvSpPr>
          <p:cNvPr id="6" name="Footer Placeholder 5"/>
          <p:cNvSpPr>
            <a:spLocks noGrp="1"/>
          </p:cNvSpPr>
          <p:nvPr>
            <p:ph type="ftr" sz="quarter" idx="11"/>
          </p:nvPr>
        </p:nvSpPr>
        <p:spPr/>
        <p:txBody>
          <a:bodyPr/>
          <a:lstStyle>
            <a:lvl1pPr>
              <a:defRPr>
                <a:solidFill>
                  <a:schemeClr val="accent2"/>
                </a:solidFill>
              </a:defRPr>
            </a:lvl1pPr>
          </a:lstStyle>
          <a:p>
            <a:r>
              <a:rPr lang="en-US" dirty="0">
                <a:solidFill>
                  <a:schemeClr val="accent2"/>
                </a:solidFill>
              </a:rPr>
              <a:t>SHADOWLABS</a:t>
            </a:r>
          </a:p>
        </p:txBody>
      </p:sp>
      <p:sp>
        <p:nvSpPr>
          <p:cNvPr id="7" name="Slide Number Placeholder 6"/>
          <p:cNvSpPr>
            <a:spLocks noGrp="1"/>
          </p:cNvSpPr>
          <p:nvPr>
            <p:ph type="sldNum" sz="quarter" idx="12"/>
          </p:nvPr>
        </p:nvSpPr>
        <p:spPr/>
        <p:txBody>
          <a:bodyPr/>
          <a:lstStyle>
            <a:lvl1pPr>
              <a:defRPr>
                <a:solidFill>
                  <a:schemeClr val="accent2"/>
                </a:solidFill>
              </a:defRPr>
            </a:lvl1pPr>
          </a:lstStyle>
          <a:p>
            <a:fld id="{25160250-AEB2-FD48-BEE5-317318399D11}" type="slidenum">
              <a:rPr lang="en-US" smtClean="0"/>
              <a:pPr/>
              <a:t>‹#›</a:t>
            </a:fld>
            <a:endParaRPr lang="en-US" dirty="0"/>
          </a:p>
        </p:txBody>
      </p:sp>
    </p:spTree>
    <p:extLst>
      <p:ext uri="{BB962C8B-B14F-4D97-AF65-F5344CB8AC3E}">
        <p14:creationId xmlns:p14="http://schemas.microsoft.com/office/powerpoint/2010/main" val="4014451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0AE0B3-1966-B844-B7FB-59F8DA02D8B5}"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60250-AEB2-FD48-BEE5-317318399D11}" type="slidenum">
              <a:rPr lang="en-US" smtClean="0"/>
              <a:t>‹#›</a:t>
            </a:fld>
            <a:endParaRPr lang="en-US"/>
          </a:p>
        </p:txBody>
      </p:sp>
    </p:spTree>
    <p:extLst>
      <p:ext uri="{BB962C8B-B14F-4D97-AF65-F5344CB8AC3E}">
        <p14:creationId xmlns:p14="http://schemas.microsoft.com/office/powerpoint/2010/main" val="399185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AE0B3-1966-B844-B7FB-59F8DA02D8B5}" type="datetimeFigureOut">
              <a:rPr lang="en-US" smtClean="0"/>
              <a:t>10/17/23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60250-AEB2-FD48-BEE5-317318399D11}" type="slidenum">
              <a:rPr lang="en-US" smtClean="0"/>
              <a:t>‹#›</a:t>
            </a:fld>
            <a:endParaRPr lang="en-US"/>
          </a:p>
        </p:txBody>
      </p:sp>
    </p:spTree>
    <p:extLst>
      <p:ext uri="{BB962C8B-B14F-4D97-AF65-F5344CB8AC3E}">
        <p14:creationId xmlns:p14="http://schemas.microsoft.com/office/powerpoint/2010/main" val="45154885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astronauts walking on a planet&#10;&#10;Description automatically generated">
            <a:extLst>
              <a:ext uri="{FF2B5EF4-FFF2-40B4-BE49-F238E27FC236}">
                <a16:creationId xmlns:a16="http://schemas.microsoft.com/office/drawing/2014/main" id="{611F6298-FA00-B643-83AF-C93BD9F4DD2C}"/>
              </a:ext>
            </a:extLst>
          </p:cNvPr>
          <p:cNvPicPr>
            <a:picLocks noChangeAspect="1"/>
          </p:cNvPicPr>
          <p:nvPr/>
        </p:nvPicPr>
        <p:blipFill rotWithShape="1">
          <a:blip r:embed="rId3"/>
          <a:srcRect l="387" t="16940" r="-387" b="26591"/>
          <a:stretch/>
        </p:blipFill>
        <p:spPr>
          <a:xfrm>
            <a:off x="0" y="0"/>
            <a:ext cx="1222883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5352179"/>
            <a:ext cx="12192000" cy="121063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                                                                                                 </a:t>
            </a:r>
            <a:r>
              <a:rPr lang="en-US" dirty="0" err="1"/>
              <a:t>ClearanceJobs</a:t>
            </a:r>
            <a:r>
              <a:rPr lang="en-US" dirty="0"/>
              <a:t> Connect 2023</a:t>
            </a:r>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5536947"/>
            <a:ext cx="4449295"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r>
              <a:rPr lang="en-US" dirty="0"/>
              <a:t>INTRODUCTION</a:t>
            </a:r>
          </a:p>
        </p:txBody>
      </p:sp>
    </p:spTree>
    <p:extLst>
      <p:ext uri="{BB962C8B-B14F-4D97-AF65-F5344CB8AC3E}">
        <p14:creationId xmlns:p14="http://schemas.microsoft.com/office/powerpoint/2010/main" val="3076082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astronauts on a planet&#10;&#10;Description automatically generated">
            <a:extLst>
              <a:ext uri="{FF2B5EF4-FFF2-40B4-BE49-F238E27FC236}">
                <a16:creationId xmlns:a16="http://schemas.microsoft.com/office/drawing/2014/main" id="{14162253-ACDF-1043-AC02-13F1458CD6EB}"/>
              </a:ext>
            </a:extLst>
          </p:cNvPr>
          <p:cNvPicPr>
            <a:picLocks noChangeAspect="1"/>
          </p:cNvPicPr>
          <p:nvPr/>
        </p:nvPicPr>
        <p:blipFill rotWithShape="1">
          <a:blip r:embed="rId3"/>
          <a:srcRect t="43751" b="-1"/>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5375564"/>
            <a:ext cx="12192000" cy="117339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5523092"/>
            <a:ext cx="10882422"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a:t>
            </a:r>
            <a:r>
              <a:rPr lang="en-US" dirty="0"/>
              <a:t> Building an Army of Robots</a:t>
            </a:r>
          </a:p>
        </p:txBody>
      </p:sp>
    </p:spTree>
    <p:extLst>
      <p:ext uri="{BB962C8B-B14F-4D97-AF65-F5344CB8AC3E}">
        <p14:creationId xmlns:p14="http://schemas.microsoft.com/office/powerpoint/2010/main" val="88205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astronauts on a planet&#10;&#10;Description automatically generated">
            <a:extLst>
              <a:ext uri="{FF2B5EF4-FFF2-40B4-BE49-F238E27FC236}">
                <a16:creationId xmlns:a16="http://schemas.microsoft.com/office/drawing/2014/main" id="{14162253-ACDF-1043-AC02-13F1458CD6EB}"/>
              </a:ext>
            </a:extLst>
          </p:cNvPr>
          <p:cNvPicPr>
            <a:picLocks noChangeAspect="1"/>
          </p:cNvPicPr>
          <p:nvPr/>
        </p:nvPicPr>
        <p:blipFill rotWithShape="1">
          <a:blip r:embed="rId5"/>
          <a:srcRect t="43751" b="-1"/>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Loxo Video.mov" descr="Loxo Video.mov">
            <a:hlinkClick r:id="" action="ppaction://media"/>
            <a:extLst>
              <a:ext uri="{FF2B5EF4-FFF2-40B4-BE49-F238E27FC236}">
                <a16:creationId xmlns:a16="http://schemas.microsoft.com/office/drawing/2014/main" id="{30AACBC9-1882-532D-41CA-4A9A0D807C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70161" y="0"/>
            <a:ext cx="7451678" cy="6840470"/>
          </a:xfrm>
          <a:prstGeom prst="rect">
            <a:avLst/>
          </a:prstGeom>
        </p:spPr>
      </p:pic>
    </p:spTree>
    <p:extLst>
      <p:ext uri="{BB962C8B-B14F-4D97-AF65-F5344CB8AC3E}">
        <p14:creationId xmlns:p14="http://schemas.microsoft.com/office/powerpoint/2010/main" val="31251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astronauts on a planet&#10;&#10;Description automatically generated">
            <a:extLst>
              <a:ext uri="{FF2B5EF4-FFF2-40B4-BE49-F238E27FC236}">
                <a16:creationId xmlns:a16="http://schemas.microsoft.com/office/drawing/2014/main" id="{14162253-ACDF-1043-AC02-13F1458CD6EB}"/>
              </a:ext>
            </a:extLst>
          </p:cNvPr>
          <p:cNvPicPr>
            <a:picLocks noChangeAspect="1"/>
          </p:cNvPicPr>
          <p:nvPr/>
        </p:nvPicPr>
        <p:blipFill rotWithShape="1">
          <a:blip r:embed="rId3"/>
          <a:srcRect t="43751" b="-1"/>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1061357"/>
            <a:ext cx="12192000" cy="548760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5523092"/>
            <a:ext cx="10882422"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a:t>
            </a:r>
            <a:r>
              <a:rPr lang="en-US" dirty="0"/>
              <a:t> Building an Army of Robots</a:t>
            </a:r>
          </a:p>
        </p:txBody>
      </p:sp>
      <p:sp>
        <p:nvSpPr>
          <p:cNvPr id="2" name="Title 1">
            <a:extLst>
              <a:ext uri="{FF2B5EF4-FFF2-40B4-BE49-F238E27FC236}">
                <a16:creationId xmlns:a16="http://schemas.microsoft.com/office/drawing/2014/main" id="{20613599-8138-0E85-2CAD-636B73A0ED7B}"/>
              </a:ext>
            </a:extLst>
          </p:cNvPr>
          <p:cNvSpPr txBox="1">
            <a:spLocks/>
          </p:cNvSpPr>
          <p:nvPr/>
        </p:nvSpPr>
        <p:spPr>
          <a:xfrm>
            <a:off x="959417" y="1440462"/>
            <a:ext cx="10702314"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Leverage AI to enhance the redundant part of Recruiting</a:t>
            </a:r>
          </a:p>
        </p:txBody>
      </p:sp>
      <p:sp>
        <p:nvSpPr>
          <p:cNvPr id="3" name="TextBox 2">
            <a:extLst>
              <a:ext uri="{FF2B5EF4-FFF2-40B4-BE49-F238E27FC236}">
                <a16:creationId xmlns:a16="http://schemas.microsoft.com/office/drawing/2014/main" id="{C3F956F6-8808-55CF-A0DC-D7D36A1EE718}"/>
              </a:ext>
            </a:extLst>
          </p:cNvPr>
          <p:cNvSpPr txBox="1"/>
          <p:nvPr/>
        </p:nvSpPr>
        <p:spPr>
          <a:xfrm>
            <a:off x="3044536" y="2376504"/>
            <a:ext cx="8316191" cy="3539430"/>
          </a:xfrm>
          <a:prstGeom prst="rect">
            <a:avLst/>
          </a:prstGeom>
          <a:noFill/>
        </p:spPr>
        <p:txBody>
          <a:bodyPr wrap="square">
            <a:spAutoFit/>
          </a:bodyPr>
          <a:lstStyle/>
          <a:p>
            <a:r>
              <a:rPr lang="en-US" sz="2800" dirty="0"/>
              <a:t>Sourcing</a:t>
            </a:r>
          </a:p>
          <a:p>
            <a:r>
              <a:rPr lang="en-US" sz="2800" dirty="0"/>
              <a:t>Drip Campaigns</a:t>
            </a:r>
          </a:p>
          <a:p>
            <a:r>
              <a:rPr lang="en-US" sz="2800" dirty="0"/>
              <a:t>Resume Formatting</a:t>
            </a:r>
          </a:p>
          <a:p>
            <a:r>
              <a:rPr lang="en-US" sz="2800" dirty="0"/>
              <a:t>Candidate Write-Ups</a:t>
            </a:r>
          </a:p>
          <a:p>
            <a:r>
              <a:rPr lang="en-US" sz="2800" dirty="0"/>
              <a:t>Job Descriptions </a:t>
            </a:r>
          </a:p>
          <a:p>
            <a:r>
              <a:rPr lang="en-US" sz="2800" dirty="0"/>
              <a:t>Boolean Strings</a:t>
            </a:r>
          </a:p>
          <a:p>
            <a:endParaRPr lang="en-US" sz="2800" dirty="0"/>
          </a:p>
          <a:p>
            <a:endParaRPr lang="en-US" sz="2800" dirty="0"/>
          </a:p>
        </p:txBody>
      </p:sp>
    </p:spTree>
    <p:extLst>
      <p:ext uri="{BB962C8B-B14F-4D97-AF65-F5344CB8AC3E}">
        <p14:creationId xmlns:p14="http://schemas.microsoft.com/office/powerpoint/2010/main" val="1651961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astronauts on a planet&#10;&#10;Description automatically generated">
            <a:extLst>
              <a:ext uri="{FF2B5EF4-FFF2-40B4-BE49-F238E27FC236}">
                <a16:creationId xmlns:a16="http://schemas.microsoft.com/office/drawing/2014/main" id="{14162253-ACDF-1043-AC02-13F1458CD6EB}"/>
              </a:ext>
            </a:extLst>
          </p:cNvPr>
          <p:cNvPicPr>
            <a:picLocks noChangeAspect="1"/>
          </p:cNvPicPr>
          <p:nvPr/>
        </p:nvPicPr>
        <p:blipFill rotWithShape="1">
          <a:blip r:embed="rId3"/>
          <a:srcRect t="43751" b="-1"/>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1061357"/>
            <a:ext cx="12192000" cy="548760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7688692" y="5713793"/>
            <a:ext cx="4655709"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 Building an Army of Robots</a:t>
            </a:r>
          </a:p>
        </p:txBody>
      </p:sp>
      <p:sp>
        <p:nvSpPr>
          <p:cNvPr id="2" name="Title 1">
            <a:extLst>
              <a:ext uri="{FF2B5EF4-FFF2-40B4-BE49-F238E27FC236}">
                <a16:creationId xmlns:a16="http://schemas.microsoft.com/office/drawing/2014/main" id="{20613599-8138-0E85-2CAD-636B73A0ED7B}"/>
              </a:ext>
            </a:extLst>
          </p:cNvPr>
          <p:cNvSpPr txBox="1">
            <a:spLocks/>
          </p:cNvSpPr>
          <p:nvPr/>
        </p:nvSpPr>
        <p:spPr>
          <a:xfrm>
            <a:off x="959417" y="1440462"/>
            <a:ext cx="10702314"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t>ChatGPT</a:t>
            </a:r>
            <a:r>
              <a:rPr lang="en-US" sz="2800" dirty="0"/>
              <a:t> Prompts </a:t>
            </a:r>
          </a:p>
        </p:txBody>
      </p:sp>
      <p:sp>
        <p:nvSpPr>
          <p:cNvPr id="3" name="TextBox 2">
            <a:extLst>
              <a:ext uri="{FF2B5EF4-FFF2-40B4-BE49-F238E27FC236}">
                <a16:creationId xmlns:a16="http://schemas.microsoft.com/office/drawing/2014/main" id="{C3F956F6-8808-55CF-A0DC-D7D36A1EE718}"/>
              </a:ext>
            </a:extLst>
          </p:cNvPr>
          <p:cNvSpPr txBox="1"/>
          <p:nvPr/>
        </p:nvSpPr>
        <p:spPr>
          <a:xfrm>
            <a:off x="1260421" y="2674947"/>
            <a:ext cx="10401310" cy="1508105"/>
          </a:xfrm>
          <a:prstGeom prst="rect">
            <a:avLst/>
          </a:prstGeom>
          <a:noFill/>
        </p:spPr>
        <p:txBody>
          <a:bodyPr wrap="square">
            <a:spAutoFit/>
          </a:bodyPr>
          <a:lstStyle/>
          <a:p>
            <a:r>
              <a:rPr lang="en-US" sz="3600" dirty="0"/>
              <a:t>Explain Kubernetes like I am a 5 year old</a:t>
            </a:r>
          </a:p>
          <a:p>
            <a:endParaRPr lang="en-US" sz="2800" dirty="0"/>
          </a:p>
          <a:p>
            <a:endParaRPr lang="en-US" sz="2800" dirty="0"/>
          </a:p>
        </p:txBody>
      </p:sp>
    </p:spTree>
    <p:extLst>
      <p:ext uri="{BB962C8B-B14F-4D97-AF65-F5344CB8AC3E}">
        <p14:creationId xmlns:p14="http://schemas.microsoft.com/office/powerpoint/2010/main" val="3123195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astronauts on a planet&#10;&#10;Description automatically generated">
            <a:extLst>
              <a:ext uri="{FF2B5EF4-FFF2-40B4-BE49-F238E27FC236}">
                <a16:creationId xmlns:a16="http://schemas.microsoft.com/office/drawing/2014/main" id="{14162253-ACDF-1043-AC02-13F1458CD6EB}"/>
              </a:ext>
            </a:extLst>
          </p:cNvPr>
          <p:cNvPicPr>
            <a:picLocks noChangeAspect="1"/>
          </p:cNvPicPr>
          <p:nvPr/>
        </p:nvPicPr>
        <p:blipFill rotWithShape="1">
          <a:blip r:embed="rId3"/>
          <a:srcRect t="43751" b="-1"/>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1061357"/>
            <a:ext cx="12192000" cy="548760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7688692" y="5713793"/>
            <a:ext cx="4655709"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 Building an Army of Robots</a:t>
            </a:r>
          </a:p>
        </p:txBody>
      </p:sp>
      <p:sp>
        <p:nvSpPr>
          <p:cNvPr id="2" name="Title 1">
            <a:extLst>
              <a:ext uri="{FF2B5EF4-FFF2-40B4-BE49-F238E27FC236}">
                <a16:creationId xmlns:a16="http://schemas.microsoft.com/office/drawing/2014/main" id="{20613599-8138-0E85-2CAD-636B73A0ED7B}"/>
              </a:ext>
            </a:extLst>
          </p:cNvPr>
          <p:cNvSpPr txBox="1">
            <a:spLocks/>
          </p:cNvSpPr>
          <p:nvPr/>
        </p:nvSpPr>
        <p:spPr>
          <a:xfrm>
            <a:off x="959417" y="1440462"/>
            <a:ext cx="10702314"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t>ChatGPT</a:t>
            </a:r>
            <a:r>
              <a:rPr lang="en-US" sz="2800" dirty="0"/>
              <a:t> Prompts </a:t>
            </a:r>
          </a:p>
        </p:txBody>
      </p:sp>
      <p:sp>
        <p:nvSpPr>
          <p:cNvPr id="3" name="TextBox 2">
            <a:extLst>
              <a:ext uri="{FF2B5EF4-FFF2-40B4-BE49-F238E27FC236}">
                <a16:creationId xmlns:a16="http://schemas.microsoft.com/office/drawing/2014/main" id="{C3F956F6-8808-55CF-A0DC-D7D36A1EE718}"/>
              </a:ext>
            </a:extLst>
          </p:cNvPr>
          <p:cNvSpPr txBox="1"/>
          <p:nvPr/>
        </p:nvSpPr>
        <p:spPr>
          <a:xfrm>
            <a:off x="895345" y="2382539"/>
            <a:ext cx="10401310" cy="4001095"/>
          </a:xfrm>
          <a:prstGeom prst="rect">
            <a:avLst/>
          </a:prstGeom>
          <a:noFill/>
        </p:spPr>
        <p:txBody>
          <a:bodyPr wrap="square">
            <a:spAutoFit/>
          </a:bodyPr>
          <a:lstStyle/>
          <a:p>
            <a:r>
              <a:rPr lang="en-US" dirty="0"/>
              <a:t>Sure! Imagine you have a lot of toys, and you want to keep them organized and make sure they all work together to have fun. Kubernetes is like a super-duper toy organizer for computer programs, like the ones grown-ups use on their computers.</a:t>
            </a:r>
          </a:p>
          <a:p>
            <a:r>
              <a:rPr lang="en-US" dirty="0"/>
              <a:t>Here's how it works:</a:t>
            </a:r>
          </a:p>
          <a:p>
            <a:endParaRPr lang="en-US" dirty="0"/>
          </a:p>
          <a:p>
            <a:r>
              <a:rPr lang="en-US" b="1" dirty="0"/>
              <a:t>Containers</a:t>
            </a:r>
            <a:r>
              <a:rPr lang="en-US" dirty="0"/>
              <a:t>: Think of these like special boxes for your toys. Each container holds a different part of a computer program. For example, one container might hold a game, and another might hold a video player.</a:t>
            </a:r>
          </a:p>
          <a:p>
            <a:r>
              <a:rPr lang="en-US" b="1" dirty="0"/>
              <a:t>Kubernetes</a:t>
            </a:r>
            <a:r>
              <a:rPr lang="en-US" dirty="0"/>
              <a:t>: It's like the boss of all the containers. It makes sure all the containers are in the right place and that they can talk to each other. It's like the grown-up who tells you and your friends how to play nicely together.</a:t>
            </a:r>
          </a:p>
          <a:p>
            <a:endParaRPr lang="en-US" sz="2800" dirty="0"/>
          </a:p>
          <a:p>
            <a:endParaRPr lang="en-US" sz="2800" dirty="0"/>
          </a:p>
        </p:txBody>
      </p:sp>
    </p:spTree>
    <p:extLst>
      <p:ext uri="{BB962C8B-B14F-4D97-AF65-F5344CB8AC3E}">
        <p14:creationId xmlns:p14="http://schemas.microsoft.com/office/powerpoint/2010/main" val="39400906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astronauts on a planet&#10;&#10;Description automatically generated">
            <a:extLst>
              <a:ext uri="{FF2B5EF4-FFF2-40B4-BE49-F238E27FC236}">
                <a16:creationId xmlns:a16="http://schemas.microsoft.com/office/drawing/2014/main" id="{14162253-ACDF-1043-AC02-13F1458CD6EB}"/>
              </a:ext>
            </a:extLst>
          </p:cNvPr>
          <p:cNvPicPr>
            <a:picLocks noChangeAspect="1"/>
          </p:cNvPicPr>
          <p:nvPr/>
        </p:nvPicPr>
        <p:blipFill rotWithShape="1">
          <a:blip r:embed="rId3"/>
          <a:srcRect t="43751" b="-1"/>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1061357"/>
            <a:ext cx="12192000" cy="548760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7688692" y="5713793"/>
            <a:ext cx="4655709"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 Building an Army of Robots</a:t>
            </a:r>
          </a:p>
        </p:txBody>
      </p:sp>
      <p:sp>
        <p:nvSpPr>
          <p:cNvPr id="2" name="Title 1">
            <a:extLst>
              <a:ext uri="{FF2B5EF4-FFF2-40B4-BE49-F238E27FC236}">
                <a16:creationId xmlns:a16="http://schemas.microsoft.com/office/drawing/2014/main" id="{20613599-8138-0E85-2CAD-636B73A0ED7B}"/>
              </a:ext>
            </a:extLst>
          </p:cNvPr>
          <p:cNvSpPr txBox="1">
            <a:spLocks/>
          </p:cNvSpPr>
          <p:nvPr/>
        </p:nvSpPr>
        <p:spPr>
          <a:xfrm>
            <a:off x="959417" y="1440462"/>
            <a:ext cx="10702314"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t>ChatGPT</a:t>
            </a:r>
            <a:r>
              <a:rPr lang="en-US" sz="2800" dirty="0"/>
              <a:t> Prompts </a:t>
            </a:r>
          </a:p>
        </p:txBody>
      </p:sp>
      <p:sp>
        <p:nvSpPr>
          <p:cNvPr id="3" name="TextBox 2">
            <a:extLst>
              <a:ext uri="{FF2B5EF4-FFF2-40B4-BE49-F238E27FC236}">
                <a16:creationId xmlns:a16="http://schemas.microsoft.com/office/drawing/2014/main" id="{C3F956F6-8808-55CF-A0DC-D7D36A1EE718}"/>
              </a:ext>
            </a:extLst>
          </p:cNvPr>
          <p:cNvSpPr txBox="1"/>
          <p:nvPr/>
        </p:nvSpPr>
        <p:spPr>
          <a:xfrm>
            <a:off x="895345" y="2382539"/>
            <a:ext cx="10401310" cy="1631216"/>
          </a:xfrm>
          <a:prstGeom prst="rect">
            <a:avLst/>
          </a:prstGeom>
          <a:noFill/>
        </p:spPr>
        <p:txBody>
          <a:bodyPr wrap="square">
            <a:spAutoFit/>
          </a:bodyPr>
          <a:lstStyle/>
          <a:p>
            <a:r>
              <a:rPr lang="en-US" sz="3600" dirty="0"/>
              <a:t>Review this resume and provide an analysis on career progression and potential red flags</a:t>
            </a:r>
          </a:p>
          <a:p>
            <a:endParaRPr lang="en-US" sz="2800" dirty="0"/>
          </a:p>
        </p:txBody>
      </p:sp>
    </p:spTree>
    <p:extLst>
      <p:ext uri="{BB962C8B-B14F-4D97-AF65-F5344CB8AC3E}">
        <p14:creationId xmlns:p14="http://schemas.microsoft.com/office/powerpoint/2010/main" val="17311041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astronauts on a planet&#10;&#10;Description automatically generated">
            <a:extLst>
              <a:ext uri="{FF2B5EF4-FFF2-40B4-BE49-F238E27FC236}">
                <a16:creationId xmlns:a16="http://schemas.microsoft.com/office/drawing/2014/main" id="{14162253-ACDF-1043-AC02-13F1458CD6EB}"/>
              </a:ext>
            </a:extLst>
          </p:cNvPr>
          <p:cNvPicPr>
            <a:picLocks noChangeAspect="1"/>
          </p:cNvPicPr>
          <p:nvPr/>
        </p:nvPicPr>
        <p:blipFill rotWithShape="1">
          <a:blip r:embed="rId3"/>
          <a:srcRect t="43751" b="-1"/>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976956"/>
            <a:ext cx="12192000" cy="548760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7688692" y="5713793"/>
            <a:ext cx="4655709"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 Building an Army of Robots</a:t>
            </a:r>
          </a:p>
        </p:txBody>
      </p:sp>
      <p:sp>
        <p:nvSpPr>
          <p:cNvPr id="2" name="Title 1">
            <a:extLst>
              <a:ext uri="{FF2B5EF4-FFF2-40B4-BE49-F238E27FC236}">
                <a16:creationId xmlns:a16="http://schemas.microsoft.com/office/drawing/2014/main" id="{20613599-8138-0E85-2CAD-636B73A0ED7B}"/>
              </a:ext>
            </a:extLst>
          </p:cNvPr>
          <p:cNvSpPr txBox="1">
            <a:spLocks/>
          </p:cNvSpPr>
          <p:nvPr/>
        </p:nvSpPr>
        <p:spPr>
          <a:xfrm>
            <a:off x="895345" y="1035589"/>
            <a:ext cx="10702314"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t>ChatGPT</a:t>
            </a:r>
            <a:r>
              <a:rPr lang="en-US" sz="2800" dirty="0"/>
              <a:t> Prompts </a:t>
            </a:r>
          </a:p>
        </p:txBody>
      </p:sp>
      <p:sp>
        <p:nvSpPr>
          <p:cNvPr id="3" name="TextBox 2">
            <a:extLst>
              <a:ext uri="{FF2B5EF4-FFF2-40B4-BE49-F238E27FC236}">
                <a16:creationId xmlns:a16="http://schemas.microsoft.com/office/drawing/2014/main" id="{C3F956F6-8808-55CF-A0DC-D7D36A1EE718}"/>
              </a:ext>
            </a:extLst>
          </p:cNvPr>
          <p:cNvSpPr txBox="1"/>
          <p:nvPr/>
        </p:nvSpPr>
        <p:spPr>
          <a:xfrm>
            <a:off x="895345" y="1879906"/>
            <a:ext cx="10401310" cy="4678204"/>
          </a:xfrm>
          <a:prstGeom prst="rect">
            <a:avLst/>
          </a:prstGeom>
          <a:noFill/>
        </p:spPr>
        <p:txBody>
          <a:bodyPr wrap="square">
            <a:spAutoFit/>
          </a:bodyPr>
          <a:lstStyle/>
          <a:p>
            <a:pPr algn="l">
              <a:buFont typeface="+mj-lt"/>
              <a:buAutoNum type="arabicPeriod"/>
            </a:pPr>
            <a:r>
              <a:rPr lang="en-US" b="1" i="0" dirty="0">
                <a:solidFill>
                  <a:srgbClr val="D1D5DB"/>
                </a:solidFill>
                <a:effectLst/>
                <a:latin typeface="Söhne"/>
              </a:rPr>
              <a:t>Job Hopping:</a:t>
            </a:r>
            <a:r>
              <a:rPr lang="en-US" b="0" i="0" dirty="0">
                <a:solidFill>
                  <a:srgbClr val="D1D5DB"/>
                </a:solidFill>
                <a:effectLst/>
                <a:latin typeface="Söhne"/>
              </a:rPr>
              <a:t> candidate has held several positions over the years, which might be seen as a lack of job stability. However, this can be explained by her transition from military service to the civilian workforce and her pursuit of educational opportunities.</a:t>
            </a:r>
          </a:p>
          <a:p>
            <a:pPr algn="l">
              <a:buFont typeface="+mj-lt"/>
              <a:buAutoNum type="arabicPeriod"/>
            </a:pPr>
            <a:r>
              <a:rPr lang="en-US" b="1" i="0" dirty="0">
                <a:solidFill>
                  <a:srgbClr val="D1D5DB"/>
                </a:solidFill>
                <a:effectLst/>
                <a:latin typeface="Söhne"/>
              </a:rPr>
              <a:t>Lack of Direct Experience:</a:t>
            </a:r>
            <a:r>
              <a:rPr lang="en-US" b="0" i="0" dirty="0">
                <a:solidFill>
                  <a:srgbClr val="D1D5DB"/>
                </a:solidFill>
                <a:effectLst/>
                <a:latin typeface="Söhne"/>
              </a:rPr>
              <a:t> Her prior roles, such as working in retail sales and as a sales associate, are not directly related to her current position as an Industrial Security Analyst. While transferable skills may exist, some employers may prefer candidates with more specific experience in security or related fields.</a:t>
            </a:r>
          </a:p>
          <a:p>
            <a:pPr algn="l">
              <a:buFont typeface="+mj-lt"/>
              <a:buAutoNum type="arabicPeriod"/>
            </a:pPr>
            <a:r>
              <a:rPr lang="en-US" b="1" i="0" dirty="0">
                <a:solidFill>
                  <a:srgbClr val="D1D5DB"/>
                </a:solidFill>
                <a:effectLst/>
                <a:latin typeface="Söhne"/>
              </a:rPr>
              <a:t>No Detailed Achievements:</a:t>
            </a:r>
            <a:r>
              <a:rPr lang="en-US" b="0" i="0" dirty="0">
                <a:solidFill>
                  <a:srgbClr val="D1D5DB"/>
                </a:solidFill>
                <a:effectLst/>
                <a:latin typeface="Söhne"/>
              </a:rPr>
              <a:t> The resume lacks specific accomplishments, awards, or quantifiable results in her roles. Providing concrete achievements could make her stand out and demonstrate her value to potential employers.</a:t>
            </a:r>
          </a:p>
          <a:p>
            <a:pPr algn="l">
              <a:buFont typeface="+mj-lt"/>
              <a:buAutoNum type="arabicPeriod"/>
            </a:pPr>
            <a:r>
              <a:rPr lang="en-US" b="1" i="0" dirty="0">
                <a:solidFill>
                  <a:srgbClr val="D1D5DB"/>
                </a:solidFill>
                <a:effectLst/>
                <a:latin typeface="Söhne"/>
              </a:rPr>
              <a:t>Gaps in Employment:</a:t>
            </a:r>
            <a:r>
              <a:rPr lang="en-US" b="0" i="0" dirty="0">
                <a:solidFill>
                  <a:srgbClr val="D1D5DB"/>
                </a:solidFill>
                <a:effectLst/>
                <a:latin typeface="Söhne"/>
              </a:rPr>
              <a:t> There are some employment gaps, such as a gap between the end of her service in the Army National Guard Reserves and her position as a Security Officer at Allied Universal Security. Chelsea should consider addressing these gaps with a brief explanation in her resume or during interviews.</a:t>
            </a:r>
          </a:p>
          <a:p>
            <a:pPr algn="l">
              <a:buFont typeface="+mj-lt"/>
              <a:buAutoNum type="arabicPeriod"/>
            </a:pPr>
            <a:r>
              <a:rPr lang="en-US" b="1" i="0" dirty="0">
                <a:solidFill>
                  <a:srgbClr val="D1D5DB"/>
                </a:solidFill>
                <a:effectLst/>
                <a:latin typeface="Söhne"/>
              </a:rPr>
              <a:t>Education Relevance:</a:t>
            </a:r>
            <a:r>
              <a:rPr lang="en-US" b="0" i="0" dirty="0">
                <a:solidFill>
                  <a:srgbClr val="D1D5DB"/>
                </a:solidFill>
                <a:effectLst/>
                <a:latin typeface="Söhne"/>
              </a:rPr>
              <a:t> The Associate's Degree in Nursing does not directly align with her current career in industrial security. Including relevant coursework or certifications related to security in her education section might strengthen her qualifications.</a:t>
            </a:r>
          </a:p>
          <a:p>
            <a:endParaRPr lang="en-US" sz="2800" dirty="0"/>
          </a:p>
        </p:txBody>
      </p:sp>
    </p:spTree>
    <p:extLst>
      <p:ext uri="{BB962C8B-B14F-4D97-AF65-F5344CB8AC3E}">
        <p14:creationId xmlns:p14="http://schemas.microsoft.com/office/powerpoint/2010/main" val="766947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astronauts on a planet&#10;&#10;Description automatically generated">
            <a:extLst>
              <a:ext uri="{FF2B5EF4-FFF2-40B4-BE49-F238E27FC236}">
                <a16:creationId xmlns:a16="http://schemas.microsoft.com/office/drawing/2014/main" id="{14162253-ACDF-1043-AC02-13F1458CD6EB}"/>
              </a:ext>
            </a:extLst>
          </p:cNvPr>
          <p:cNvPicPr>
            <a:picLocks noChangeAspect="1"/>
          </p:cNvPicPr>
          <p:nvPr/>
        </p:nvPicPr>
        <p:blipFill rotWithShape="1">
          <a:blip r:embed="rId3"/>
          <a:srcRect t="43751" b="-1"/>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1061357"/>
            <a:ext cx="12192000" cy="548760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7688692" y="5713793"/>
            <a:ext cx="4655709"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 Building an Army of Robots</a:t>
            </a:r>
          </a:p>
        </p:txBody>
      </p:sp>
      <p:sp>
        <p:nvSpPr>
          <p:cNvPr id="3" name="TextBox 2">
            <a:extLst>
              <a:ext uri="{FF2B5EF4-FFF2-40B4-BE49-F238E27FC236}">
                <a16:creationId xmlns:a16="http://schemas.microsoft.com/office/drawing/2014/main" id="{C3F956F6-8808-55CF-A0DC-D7D36A1EE718}"/>
              </a:ext>
            </a:extLst>
          </p:cNvPr>
          <p:cNvSpPr txBox="1"/>
          <p:nvPr/>
        </p:nvSpPr>
        <p:spPr>
          <a:xfrm>
            <a:off x="5565516" y="1915474"/>
            <a:ext cx="6140334" cy="3108543"/>
          </a:xfrm>
          <a:prstGeom prst="rect">
            <a:avLst/>
          </a:prstGeom>
          <a:noFill/>
        </p:spPr>
        <p:txBody>
          <a:bodyPr wrap="square">
            <a:spAutoFit/>
          </a:bodyPr>
          <a:lstStyle/>
          <a:p>
            <a:r>
              <a:rPr lang="en-US" sz="2400" dirty="0"/>
              <a:t>AI – Bing Image Creator | </a:t>
            </a:r>
            <a:r>
              <a:rPr lang="en-US" b="1" dirty="0"/>
              <a:t>DALL·E 3</a:t>
            </a:r>
            <a:endParaRPr lang="en-US" sz="2400" dirty="0"/>
          </a:p>
          <a:p>
            <a:endParaRPr lang="en-US" sz="2400" dirty="0"/>
          </a:p>
          <a:p>
            <a:r>
              <a:rPr lang="en-US" sz="2400" dirty="0"/>
              <a:t>PROMPT:</a:t>
            </a:r>
          </a:p>
          <a:p>
            <a:endParaRPr lang="en-US" sz="2400" dirty="0"/>
          </a:p>
          <a:p>
            <a:r>
              <a:rPr lang="en-US" sz="2400" dirty="0"/>
              <a:t>I am creating a job posting for a full stack React developer. I want a picture to go a long with my Social Ad</a:t>
            </a:r>
            <a:endParaRPr lang="en-US" sz="2800" dirty="0"/>
          </a:p>
          <a:p>
            <a:endParaRPr lang="en-US" sz="2800" dirty="0"/>
          </a:p>
        </p:txBody>
      </p:sp>
      <p:pic>
        <p:nvPicPr>
          <p:cNvPr id="1026" name="Picture 2" descr="I am creating a job posting for a full stack React developer. I want a picture to go a long with my ad on Linkedin ">
            <a:extLst>
              <a:ext uri="{FF2B5EF4-FFF2-40B4-BE49-F238E27FC236}">
                <a16:creationId xmlns:a16="http://schemas.microsoft.com/office/drawing/2014/main" id="{4CFE591B-7EDE-632C-464B-5D0A492A6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02" y="1360926"/>
            <a:ext cx="4888465" cy="488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8404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robots on a planet&#10;&#10;Description automatically generated">
            <a:extLst>
              <a:ext uri="{FF2B5EF4-FFF2-40B4-BE49-F238E27FC236}">
                <a16:creationId xmlns:a16="http://schemas.microsoft.com/office/drawing/2014/main" id="{6E0956F3-84EE-184E-9912-5E88F21BBD6A}"/>
              </a:ext>
            </a:extLst>
          </p:cNvPr>
          <p:cNvPicPr>
            <a:picLocks noChangeAspect="1"/>
          </p:cNvPicPr>
          <p:nvPr/>
        </p:nvPicPr>
        <p:blipFill rotWithShape="1">
          <a:blip r:embed="rId3"/>
          <a:srcRect t="17045" b="26704"/>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4686" y="5329235"/>
            <a:ext cx="12192000" cy="117339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5523092"/>
            <a:ext cx="10882422"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a:t>
            </a:r>
            <a:r>
              <a:rPr lang="en-US" dirty="0"/>
              <a:t> Outreach</a:t>
            </a:r>
          </a:p>
        </p:txBody>
      </p:sp>
    </p:spTree>
    <p:extLst>
      <p:ext uri="{BB962C8B-B14F-4D97-AF65-F5344CB8AC3E}">
        <p14:creationId xmlns:p14="http://schemas.microsoft.com/office/powerpoint/2010/main" val="188495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robots on a planet&#10;&#10;Description automatically generated">
            <a:extLst>
              <a:ext uri="{FF2B5EF4-FFF2-40B4-BE49-F238E27FC236}">
                <a16:creationId xmlns:a16="http://schemas.microsoft.com/office/drawing/2014/main" id="{6E0956F3-84EE-184E-9912-5E88F21BBD6A}"/>
              </a:ext>
            </a:extLst>
          </p:cNvPr>
          <p:cNvPicPr>
            <a:picLocks noChangeAspect="1"/>
          </p:cNvPicPr>
          <p:nvPr/>
        </p:nvPicPr>
        <p:blipFill rotWithShape="1">
          <a:blip r:embed="rId3"/>
          <a:srcRect t="17045" b="26704"/>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11939" y="549224"/>
            <a:ext cx="12192000" cy="595340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5523092"/>
            <a:ext cx="10882422"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a:t>
            </a:r>
            <a:r>
              <a:rPr lang="en-US" dirty="0"/>
              <a:t> Outreach</a:t>
            </a:r>
          </a:p>
        </p:txBody>
      </p:sp>
      <p:sp>
        <p:nvSpPr>
          <p:cNvPr id="3" name="Title 1">
            <a:extLst>
              <a:ext uri="{FF2B5EF4-FFF2-40B4-BE49-F238E27FC236}">
                <a16:creationId xmlns:a16="http://schemas.microsoft.com/office/drawing/2014/main" id="{3C5F5094-25BA-0BF7-0C2A-E9EB6155D965}"/>
              </a:ext>
            </a:extLst>
          </p:cNvPr>
          <p:cNvSpPr txBox="1">
            <a:spLocks/>
          </p:cNvSpPr>
          <p:nvPr/>
        </p:nvSpPr>
        <p:spPr>
          <a:xfrm>
            <a:off x="5376249" y="1857631"/>
            <a:ext cx="6527576" cy="33100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1 thing to do is…</a:t>
            </a:r>
          </a:p>
          <a:p>
            <a:endParaRPr lang="en-US" sz="2800" dirty="0"/>
          </a:p>
          <a:p>
            <a:r>
              <a:rPr lang="en-US" sz="2800" dirty="0"/>
              <a:t>Start communication on the </a:t>
            </a:r>
            <a:r>
              <a:rPr lang="en-US" sz="2800" dirty="0" err="1"/>
              <a:t>ClearanceJobs</a:t>
            </a:r>
            <a:r>
              <a:rPr lang="en-US" sz="2800" dirty="0"/>
              <a:t> Platform</a:t>
            </a:r>
          </a:p>
          <a:p>
            <a:endParaRPr lang="en-US" sz="2800" dirty="0"/>
          </a:p>
          <a:p>
            <a:endParaRPr lang="en-US" sz="2800" dirty="0"/>
          </a:p>
          <a:p>
            <a:endParaRPr lang="en-US" sz="2800" dirty="0"/>
          </a:p>
          <a:p>
            <a:endParaRPr lang="en-US" sz="2800" dirty="0"/>
          </a:p>
          <a:p>
            <a:endParaRPr lang="en-US" sz="2800" dirty="0"/>
          </a:p>
        </p:txBody>
      </p:sp>
      <p:pic>
        <p:nvPicPr>
          <p:cNvPr id="4" name="Picture Placeholder 6">
            <a:extLst>
              <a:ext uri="{FF2B5EF4-FFF2-40B4-BE49-F238E27FC236}">
                <a16:creationId xmlns:a16="http://schemas.microsoft.com/office/drawing/2014/main" id="{7F178B66-1503-0F88-92CB-6B33E3394A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88548" y="1270686"/>
            <a:ext cx="3844342" cy="3843332"/>
          </a:xfrm>
          <a:prstGeom prst="ellipse">
            <a:avLst/>
          </a:prstGeom>
          <a:solidFill>
            <a:schemeClr val="bg1">
              <a:lumMod val="95000"/>
            </a:schemeClr>
          </a:solidFill>
        </p:spPr>
      </p:pic>
    </p:spTree>
    <p:extLst>
      <p:ext uri="{BB962C8B-B14F-4D97-AF65-F5344CB8AC3E}">
        <p14:creationId xmlns:p14="http://schemas.microsoft.com/office/powerpoint/2010/main" val="1883790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astronauts walking on a planet&#10;&#10;Description automatically generated">
            <a:extLst>
              <a:ext uri="{FF2B5EF4-FFF2-40B4-BE49-F238E27FC236}">
                <a16:creationId xmlns:a16="http://schemas.microsoft.com/office/drawing/2014/main" id="{611F6298-FA00-B643-83AF-C93BD9F4DD2C}"/>
              </a:ext>
            </a:extLst>
          </p:cNvPr>
          <p:cNvPicPr>
            <a:picLocks noChangeAspect="1"/>
          </p:cNvPicPr>
          <p:nvPr/>
        </p:nvPicPr>
        <p:blipFill rotWithShape="1">
          <a:blip r:embed="rId3"/>
          <a:srcRect l="387" t="16940" r="-387" b="26591"/>
          <a:stretch/>
        </p:blipFill>
        <p:spPr>
          <a:xfrm>
            <a:off x="0" y="0"/>
            <a:ext cx="1222883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5352179"/>
            <a:ext cx="12192000" cy="121063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                                                                                                 </a:t>
            </a:r>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5536947"/>
            <a:ext cx="4449295"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r>
              <a:rPr lang="en-US" dirty="0"/>
              <a:t>INTRODUCTION</a:t>
            </a:r>
          </a:p>
        </p:txBody>
      </p:sp>
      <p:sp>
        <p:nvSpPr>
          <p:cNvPr id="3" name="TextBox 2">
            <a:extLst>
              <a:ext uri="{FF2B5EF4-FFF2-40B4-BE49-F238E27FC236}">
                <a16:creationId xmlns:a16="http://schemas.microsoft.com/office/drawing/2014/main" id="{FB0706CA-0E3B-5AE5-BE2E-3B4137196701}"/>
              </a:ext>
            </a:extLst>
          </p:cNvPr>
          <p:cNvSpPr txBox="1"/>
          <p:nvPr/>
        </p:nvSpPr>
        <p:spPr>
          <a:xfrm>
            <a:off x="604157" y="2551837"/>
            <a:ext cx="11152414" cy="1569660"/>
          </a:xfrm>
          <a:prstGeom prst="rect">
            <a:avLst/>
          </a:prstGeom>
          <a:noFill/>
        </p:spPr>
        <p:txBody>
          <a:bodyPr wrap="square">
            <a:spAutoFit/>
          </a:bodyPr>
          <a:lstStyle/>
          <a:p>
            <a:r>
              <a:rPr lang="en-US" sz="2400" dirty="0"/>
              <a:t>“If you don’t know how to ask the right question, you discover nothing”</a:t>
            </a:r>
          </a:p>
          <a:p>
            <a:r>
              <a:rPr lang="en-US" sz="2400" dirty="0"/>
              <a:t>“Start with your Highest ROI when sourcing”</a:t>
            </a:r>
          </a:p>
          <a:p>
            <a:r>
              <a:rPr lang="en-US" sz="2400" dirty="0"/>
              <a:t>”All Searches Return Results”</a:t>
            </a:r>
          </a:p>
          <a:p>
            <a:r>
              <a:rPr lang="en-US" sz="2400" dirty="0"/>
              <a:t>“Sourcing is about including AND excluding what you want to see”</a:t>
            </a:r>
          </a:p>
        </p:txBody>
      </p:sp>
    </p:spTree>
    <p:extLst>
      <p:ext uri="{BB962C8B-B14F-4D97-AF65-F5344CB8AC3E}">
        <p14:creationId xmlns:p14="http://schemas.microsoft.com/office/powerpoint/2010/main" val="81861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4"/>
                                        </p:tgtEl>
                                      </p:cBhvr>
                                      <p:by x="100000" y="60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BA5909-FBF1-6FA4-8250-C03EF7A9F24A}"/>
              </a:ext>
            </a:extLst>
          </p:cNvPr>
          <p:cNvSpPr/>
          <p:nvPr/>
        </p:nvSpPr>
        <p:spPr>
          <a:xfrm>
            <a:off x="-1" y="0"/>
            <a:ext cx="12192001" cy="68446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C2D2DE-0CFF-6281-2CF8-0B6DDD675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83"/>
            <a:ext cx="4616507" cy="6841349"/>
          </a:xfrm>
          <a:prstGeom prst="rect">
            <a:avLst/>
          </a:prstGeom>
        </p:spPr>
      </p:pic>
      <p:sp>
        <p:nvSpPr>
          <p:cNvPr id="5" name="Rectangle 4">
            <a:extLst>
              <a:ext uri="{FF2B5EF4-FFF2-40B4-BE49-F238E27FC236}">
                <a16:creationId xmlns:a16="http://schemas.microsoft.com/office/drawing/2014/main" id="{B83F7C80-C0F4-C4FD-9A66-EF130EC3B9B6}"/>
              </a:ext>
            </a:extLst>
          </p:cNvPr>
          <p:cNvSpPr/>
          <p:nvPr/>
        </p:nvSpPr>
        <p:spPr>
          <a:xfrm>
            <a:off x="0" y="4639732"/>
            <a:ext cx="12192000" cy="120264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5D6592-466C-12F4-FFE7-E033AD386753}"/>
              </a:ext>
            </a:extLst>
          </p:cNvPr>
          <p:cNvSpPr txBox="1">
            <a:spLocks/>
          </p:cNvSpPr>
          <p:nvPr/>
        </p:nvSpPr>
        <p:spPr>
          <a:xfrm>
            <a:off x="478304" y="4844219"/>
            <a:ext cx="9647829" cy="785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r>
              <a:rPr lang="en-US" sz="4300" dirty="0">
                <a:solidFill>
                  <a:schemeClr val="bg1"/>
                </a:solidFill>
              </a:rPr>
              <a:t>BECOME A </a:t>
            </a:r>
            <a:r>
              <a:rPr lang="en-US" sz="4300">
                <a:solidFill>
                  <a:schemeClr val="bg1"/>
                </a:solidFill>
              </a:rPr>
              <a:t>TRUSTED ADVISOR</a:t>
            </a:r>
            <a:endParaRPr lang="en-US" sz="4300" dirty="0">
              <a:solidFill>
                <a:schemeClr val="bg1"/>
              </a:solidFill>
            </a:endParaRPr>
          </a:p>
        </p:txBody>
      </p:sp>
    </p:spTree>
    <p:extLst>
      <p:ext uri="{BB962C8B-B14F-4D97-AF65-F5344CB8AC3E}">
        <p14:creationId xmlns:p14="http://schemas.microsoft.com/office/powerpoint/2010/main" val="3714293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astronauts walking on a planet&#10;&#10;Description automatically generated">
            <a:extLst>
              <a:ext uri="{FF2B5EF4-FFF2-40B4-BE49-F238E27FC236}">
                <a16:creationId xmlns:a16="http://schemas.microsoft.com/office/drawing/2014/main" id="{E0E02EC1-FC16-1462-BD4B-B6B68BC223B3}"/>
              </a:ext>
            </a:extLst>
          </p:cNvPr>
          <p:cNvPicPr>
            <a:picLocks noChangeAspect="1"/>
          </p:cNvPicPr>
          <p:nvPr/>
        </p:nvPicPr>
        <p:blipFill rotWithShape="1">
          <a:blip r:embed="rId3"/>
          <a:srcRect l="387" t="16940" r="-387" b="26591"/>
          <a:stretch/>
        </p:blipFill>
        <p:spPr>
          <a:xfrm>
            <a:off x="0" y="0"/>
            <a:ext cx="12228830" cy="6858000"/>
          </a:xfrm>
          <a:prstGeom prst="rect">
            <a:avLst/>
          </a:prstGeom>
        </p:spPr>
      </p:pic>
      <p:sp>
        <p:nvSpPr>
          <p:cNvPr id="5" name="Rectangle 4">
            <a:extLst>
              <a:ext uri="{FF2B5EF4-FFF2-40B4-BE49-F238E27FC236}">
                <a16:creationId xmlns:a16="http://schemas.microsoft.com/office/drawing/2014/main" id="{B83F7C80-C0F4-C4FD-9A66-EF130EC3B9B6}"/>
              </a:ext>
            </a:extLst>
          </p:cNvPr>
          <p:cNvSpPr/>
          <p:nvPr/>
        </p:nvSpPr>
        <p:spPr>
          <a:xfrm>
            <a:off x="0" y="1032934"/>
            <a:ext cx="12192000" cy="4809448"/>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7F19DF8-C6DE-756D-56B1-A7C83FD285BC}"/>
              </a:ext>
            </a:extLst>
          </p:cNvPr>
          <p:cNvSpPr txBox="1"/>
          <p:nvPr/>
        </p:nvSpPr>
        <p:spPr>
          <a:xfrm>
            <a:off x="850836" y="1476026"/>
            <a:ext cx="10646897" cy="5201424"/>
          </a:xfrm>
          <a:prstGeom prst="rect">
            <a:avLst/>
          </a:prstGeom>
          <a:noFill/>
        </p:spPr>
        <p:txBody>
          <a:bodyPr wrap="square" rtlCol="0">
            <a:spAutoFit/>
          </a:bodyPr>
          <a:lstStyle/>
          <a:p>
            <a:r>
              <a:rPr lang="en-US" sz="2400" dirty="0">
                <a:solidFill>
                  <a:schemeClr val="bg1"/>
                </a:solidFill>
              </a:rPr>
              <a:t>EVERYDAY WE HAVE AN OPPORTUNITY TO PROVIDE TALENT AND MARKET INTEL – BUILDING OUR ROLE AS TALENT ADVISOR</a:t>
            </a:r>
          </a:p>
          <a:p>
            <a:endParaRPr lang="en-US" sz="2400" dirty="0">
              <a:solidFill>
                <a:schemeClr val="bg1"/>
              </a:solidFill>
            </a:endParaRPr>
          </a:p>
          <a:p>
            <a:r>
              <a:rPr lang="en-US" sz="2400" dirty="0">
                <a:solidFill>
                  <a:schemeClr val="bg1"/>
                </a:solidFill>
              </a:rPr>
              <a:t>STOP SAYING:</a:t>
            </a:r>
          </a:p>
          <a:p>
            <a:pPr marL="0" indent="0">
              <a:spcBef>
                <a:spcPts val="0"/>
              </a:spcBef>
              <a:buNone/>
              <a:tabLst>
                <a:tab pos="457200" algn="l"/>
              </a:tabLst>
            </a:pPr>
            <a:endParaRPr lang="en-US" sz="2400" dirty="0">
              <a:solidFill>
                <a:schemeClr val="bg1"/>
              </a:solidFill>
              <a:ea typeface="Calibri" panose="020F0502020204030204" pitchFamily="34" charset="0"/>
              <a:cs typeface="Times New Roman" panose="02020603050405020304" pitchFamily="18" charset="0"/>
            </a:endParaRPr>
          </a:p>
          <a:p>
            <a:pPr marL="0" indent="0">
              <a:spcBef>
                <a:spcPts val="0"/>
              </a:spcBef>
              <a:buNone/>
              <a:tabLst>
                <a:tab pos="457200" algn="l"/>
              </a:tabLst>
            </a:pPr>
            <a:r>
              <a:rPr lang="en-US" sz="3600" dirty="0">
                <a:solidFill>
                  <a:schemeClr val="bg1"/>
                </a:solidFill>
                <a:ea typeface="Calibri" panose="020F0502020204030204" pitchFamily="34" charset="0"/>
                <a:cs typeface="Times New Roman" panose="02020603050405020304" pitchFamily="18" charset="0"/>
              </a:rPr>
              <a:t>“I can’t find anyone”</a:t>
            </a:r>
          </a:p>
          <a:p>
            <a:pPr marL="0" indent="0">
              <a:spcBef>
                <a:spcPts val="0"/>
              </a:spcBef>
              <a:buNone/>
              <a:tabLst>
                <a:tab pos="457200" algn="l"/>
              </a:tabLst>
            </a:pPr>
            <a:r>
              <a:rPr lang="en-US" sz="3600" dirty="0">
                <a:solidFill>
                  <a:schemeClr val="bg1"/>
                </a:solidFill>
                <a:ea typeface="Calibri" panose="020F0502020204030204" pitchFamily="34" charset="0"/>
                <a:cs typeface="Times New Roman" panose="02020603050405020304" pitchFamily="18" charset="0"/>
              </a:rPr>
              <a:t>“we are not paying enough”</a:t>
            </a:r>
          </a:p>
          <a:p>
            <a:pPr marL="0" indent="0">
              <a:spcBef>
                <a:spcPts val="0"/>
              </a:spcBef>
              <a:buNone/>
              <a:tabLst>
                <a:tab pos="457200" algn="l"/>
              </a:tabLst>
            </a:pPr>
            <a:r>
              <a:rPr lang="en-US" sz="3600" dirty="0">
                <a:solidFill>
                  <a:schemeClr val="bg1"/>
                </a:solidFill>
                <a:ea typeface="Calibri" panose="020F0502020204030204" pitchFamily="34" charset="0"/>
                <a:cs typeface="Times New Roman" panose="02020603050405020304" pitchFamily="18" charset="0"/>
              </a:rPr>
              <a:t>”nobody is responding”</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3200" dirty="0">
              <a:solidFill>
                <a:schemeClr val="bg1"/>
              </a:solidFill>
            </a:endParaRPr>
          </a:p>
        </p:txBody>
      </p:sp>
    </p:spTree>
    <p:extLst>
      <p:ext uri="{BB962C8B-B14F-4D97-AF65-F5344CB8AC3E}">
        <p14:creationId xmlns:p14="http://schemas.microsoft.com/office/powerpoint/2010/main" val="149524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D6D39-2312-9E2E-9AAA-90C886F02EA9}"/>
              </a:ext>
            </a:extLst>
          </p:cNvPr>
          <p:cNvPicPr>
            <a:picLocks noChangeAspect="1"/>
          </p:cNvPicPr>
          <p:nvPr/>
        </p:nvPicPr>
        <p:blipFill rotWithShape="1">
          <a:blip r:embed="rId3"/>
          <a:srcRect r="34940"/>
          <a:stretch/>
        </p:blipFill>
        <p:spPr>
          <a:xfrm>
            <a:off x="-1" y="13368"/>
            <a:ext cx="12192001" cy="6844624"/>
          </a:xfrm>
          <a:prstGeom prst="rect">
            <a:avLst/>
          </a:prstGeom>
        </p:spPr>
      </p:pic>
      <p:sp>
        <p:nvSpPr>
          <p:cNvPr id="5" name="Rectangle 4">
            <a:extLst>
              <a:ext uri="{FF2B5EF4-FFF2-40B4-BE49-F238E27FC236}">
                <a16:creationId xmlns:a16="http://schemas.microsoft.com/office/drawing/2014/main" id="{B83F7C80-C0F4-C4FD-9A66-EF130EC3B9B6}"/>
              </a:ext>
            </a:extLst>
          </p:cNvPr>
          <p:cNvSpPr/>
          <p:nvPr/>
        </p:nvSpPr>
        <p:spPr>
          <a:xfrm>
            <a:off x="0" y="1032934"/>
            <a:ext cx="12192000" cy="4809448"/>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7F19DF8-C6DE-756D-56B1-A7C83FD285BC}"/>
              </a:ext>
            </a:extLst>
          </p:cNvPr>
          <p:cNvSpPr txBox="1"/>
          <p:nvPr/>
        </p:nvSpPr>
        <p:spPr>
          <a:xfrm>
            <a:off x="1849903" y="1400931"/>
            <a:ext cx="10646897" cy="2492990"/>
          </a:xfrm>
          <a:prstGeom prst="rect">
            <a:avLst/>
          </a:prstGeom>
          <a:noFill/>
        </p:spPr>
        <p:txBody>
          <a:bodyPr wrap="square" rtlCol="0">
            <a:spAutoFit/>
          </a:bodyPr>
          <a:lstStyle/>
          <a:p>
            <a:pPr marL="0" indent="0">
              <a:buNone/>
            </a:pPr>
            <a:r>
              <a:rPr lang="en-US" sz="3200" b="1" dirty="0">
                <a:solidFill>
                  <a:schemeClr val="bg1"/>
                </a:solidFill>
                <a:effectLst/>
                <a:ea typeface="Calibri" panose="020F0502020204030204" pitchFamily="34" charset="0"/>
                <a:cs typeface="Times New Roman" panose="02020603050405020304" pitchFamily="18" charset="0"/>
              </a:rPr>
              <a:t>How we should be advising our hiring teams</a:t>
            </a:r>
          </a:p>
          <a:p>
            <a:pPr marL="0" indent="0">
              <a:buNone/>
            </a:pPr>
            <a:endParaRPr lang="en-US" sz="2000" b="1"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3200" dirty="0">
              <a:solidFill>
                <a:schemeClr val="bg1"/>
              </a:solidFill>
            </a:endParaRPr>
          </a:p>
        </p:txBody>
      </p:sp>
      <p:graphicFrame>
        <p:nvGraphicFramePr>
          <p:cNvPr id="3" name="Table 5">
            <a:extLst>
              <a:ext uri="{FF2B5EF4-FFF2-40B4-BE49-F238E27FC236}">
                <a16:creationId xmlns:a16="http://schemas.microsoft.com/office/drawing/2014/main" id="{193080CE-4C01-1668-A078-B76C36E06C74}"/>
              </a:ext>
            </a:extLst>
          </p:cNvPr>
          <p:cNvGraphicFramePr>
            <a:graphicFrameLocks noGrp="1"/>
          </p:cNvGraphicFramePr>
          <p:nvPr>
            <p:extLst>
              <p:ext uri="{D42A27DB-BD31-4B8C-83A1-F6EECF244321}">
                <p14:modId xmlns:p14="http://schemas.microsoft.com/office/powerpoint/2010/main" val="79406727"/>
              </p:ext>
            </p:extLst>
          </p:nvPr>
        </p:nvGraphicFramePr>
        <p:xfrm>
          <a:off x="2442568" y="2316051"/>
          <a:ext cx="7565032" cy="2965433"/>
        </p:xfrm>
        <a:graphic>
          <a:graphicData uri="http://schemas.openxmlformats.org/drawingml/2006/table">
            <a:tbl>
              <a:tblPr firstRow="1" bandRow="1">
                <a:tableStyleId>{69CF1AB2-1976-4502-BF36-3FF5EA218861}</a:tableStyleId>
              </a:tblPr>
              <a:tblGrid>
                <a:gridCol w="3782516">
                  <a:extLst>
                    <a:ext uri="{9D8B030D-6E8A-4147-A177-3AD203B41FA5}">
                      <a16:colId xmlns:a16="http://schemas.microsoft.com/office/drawing/2014/main" val="3803423343"/>
                    </a:ext>
                  </a:extLst>
                </a:gridCol>
                <a:gridCol w="3782516">
                  <a:extLst>
                    <a:ext uri="{9D8B030D-6E8A-4147-A177-3AD203B41FA5}">
                      <a16:colId xmlns:a16="http://schemas.microsoft.com/office/drawing/2014/main" val="668246863"/>
                    </a:ext>
                  </a:extLst>
                </a:gridCol>
              </a:tblGrid>
              <a:tr h="733715">
                <a:tc>
                  <a:txBody>
                    <a:bodyPr/>
                    <a:lstStyle/>
                    <a:p>
                      <a:r>
                        <a:rPr lang="en-US" b="0" dirty="0"/>
                        <a:t>Market Data</a:t>
                      </a:r>
                    </a:p>
                  </a:txBody>
                  <a:tcPr/>
                </a:tc>
                <a:tc>
                  <a:txBody>
                    <a:bodyPr/>
                    <a:lstStyle/>
                    <a:p>
                      <a:r>
                        <a:rPr lang="en-US" b="0" dirty="0"/>
                        <a:t>Hiring speed</a:t>
                      </a:r>
                    </a:p>
                  </a:txBody>
                  <a:tcPr/>
                </a:tc>
                <a:extLst>
                  <a:ext uri="{0D108BD9-81ED-4DB2-BD59-A6C34878D82A}">
                    <a16:rowId xmlns:a16="http://schemas.microsoft.com/office/drawing/2014/main" val="3594426132"/>
                  </a:ext>
                </a:extLst>
              </a:tr>
              <a:tr h="743906">
                <a:tc>
                  <a:txBody>
                    <a:bodyPr/>
                    <a:lstStyle/>
                    <a:p>
                      <a:r>
                        <a:rPr lang="en-US" dirty="0"/>
                        <a:t>Compensation</a:t>
                      </a:r>
                    </a:p>
                  </a:txBody>
                  <a:tcPr/>
                </a:tc>
                <a:tc>
                  <a:txBody>
                    <a:bodyPr/>
                    <a:lstStyle/>
                    <a:p>
                      <a:r>
                        <a:rPr lang="en-US" dirty="0"/>
                        <a:t>Metrics</a:t>
                      </a:r>
                    </a:p>
                  </a:txBody>
                  <a:tcPr/>
                </a:tc>
                <a:extLst>
                  <a:ext uri="{0D108BD9-81ED-4DB2-BD59-A6C34878D82A}">
                    <a16:rowId xmlns:a16="http://schemas.microsoft.com/office/drawing/2014/main" val="3160066604"/>
                  </a:ext>
                </a:extLst>
              </a:tr>
              <a:tr h="743906">
                <a:tc>
                  <a:txBody>
                    <a:bodyPr/>
                    <a:lstStyle/>
                    <a:p>
                      <a:r>
                        <a:rPr lang="en-US" dirty="0"/>
                        <a:t>Application Process</a:t>
                      </a:r>
                    </a:p>
                  </a:txBody>
                  <a:tcPr/>
                </a:tc>
                <a:tc>
                  <a:txBody>
                    <a:bodyPr/>
                    <a:lstStyle/>
                    <a:p>
                      <a:r>
                        <a:rPr lang="en-US" dirty="0"/>
                        <a:t>Recruitment Marketing</a:t>
                      </a:r>
                    </a:p>
                  </a:txBody>
                  <a:tcPr/>
                </a:tc>
                <a:extLst>
                  <a:ext uri="{0D108BD9-81ED-4DB2-BD59-A6C34878D82A}">
                    <a16:rowId xmlns:a16="http://schemas.microsoft.com/office/drawing/2014/main" val="3074724895"/>
                  </a:ext>
                </a:extLst>
              </a:tr>
              <a:tr h="743906">
                <a:tc>
                  <a:txBody>
                    <a:bodyPr/>
                    <a:lstStyle/>
                    <a:p>
                      <a:r>
                        <a:rPr lang="en-US" dirty="0"/>
                        <a:t>Tech Stack</a:t>
                      </a:r>
                    </a:p>
                  </a:txBody>
                  <a:tcPr/>
                </a:tc>
                <a:tc>
                  <a:txBody>
                    <a:bodyPr/>
                    <a:lstStyle/>
                    <a:p>
                      <a:r>
                        <a:rPr lang="en-US" dirty="0"/>
                        <a:t>Interview Process</a:t>
                      </a:r>
                    </a:p>
                  </a:txBody>
                  <a:tcPr/>
                </a:tc>
                <a:extLst>
                  <a:ext uri="{0D108BD9-81ED-4DB2-BD59-A6C34878D82A}">
                    <a16:rowId xmlns:a16="http://schemas.microsoft.com/office/drawing/2014/main" val="2725309202"/>
                  </a:ext>
                </a:extLst>
              </a:tr>
            </a:tbl>
          </a:graphicData>
        </a:graphic>
      </p:graphicFrame>
    </p:spTree>
    <p:extLst>
      <p:ext uri="{BB962C8B-B14F-4D97-AF65-F5344CB8AC3E}">
        <p14:creationId xmlns:p14="http://schemas.microsoft.com/office/powerpoint/2010/main" val="3184533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D6D39-2312-9E2E-9AAA-90C886F02EA9}"/>
              </a:ext>
            </a:extLst>
          </p:cNvPr>
          <p:cNvPicPr>
            <a:picLocks noChangeAspect="1"/>
          </p:cNvPicPr>
          <p:nvPr/>
        </p:nvPicPr>
        <p:blipFill rotWithShape="1">
          <a:blip r:embed="rId3"/>
          <a:srcRect r="34940"/>
          <a:stretch/>
        </p:blipFill>
        <p:spPr>
          <a:xfrm>
            <a:off x="-2" y="13368"/>
            <a:ext cx="12192003" cy="6844624"/>
          </a:xfrm>
          <a:prstGeom prst="rect">
            <a:avLst/>
          </a:prstGeom>
        </p:spPr>
      </p:pic>
      <p:pic>
        <p:nvPicPr>
          <p:cNvPr id="3" name="Picture 2">
            <a:extLst>
              <a:ext uri="{FF2B5EF4-FFF2-40B4-BE49-F238E27FC236}">
                <a16:creationId xmlns:a16="http://schemas.microsoft.com/office/drawing/2014/main" id="{1CC2D2DE-0CFF-6281-2CF8-0B6DDD675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283"/>
            <a:ext cx="4616507" cy="6841349"/>
          </a:xfrm>
          <a:prstGeom prst="rect">
            <a:avLst/>
          </a:prstGeom>
        </p:spPr>
      </p:pic>
      <p:sp>
        <p:nvSpPr>
          <p:cNvPr id="5" name="Rectangle 4">
            <a:extLst>
              <a:ext uri="{FF2B5EF4-FFF2-40B4-BE49-F238E27FC236}">
                <a16:creationId xmlns:a16="http://schemas.microsoft.com/office/drawing/2014/main" id="{B83F7C80-C0F4-C4FD-9A66-EF130EC3B9B6}"/>
              </a:ext>
            </a:extLst>
          </p:cNvPr>
          <p:cNvSpPr/>
          <p:nvPr/>
        </p:nvSpPr>
        <p:spPr>
          <a:xfrm>
            <a:off x="0" y="665018"/>
            <a:ext cx="12192000" cy="5177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5D6592-466C-12F4-FFE7-E033AD386753}"/>
              </a:ext>
            </a:extLst>
          </p:cNvPr>
          <p:cNvSpPr txBox="1">
            <a:spLocks/>
          </p:cNvSpPr>
          <p:nvPr/>
        </p:nvSpPr>
        <p:spPr>
          <a:xfrm>
            <a:off x="478304" y="4844219"/>
            <a:ext cx="9647829" cy="785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r>
              <a:rPr lang="en-US" sz="4300" dirty="0">
                <a:solidFill>
                  <a:schemeClr val="bg1"/>
                </a:solidFill>
              </a:rPr>
              <a:t>BECOME A TRUSTED ADVISDOR</a:t>
            </a:r>
          </a:p>
        </p:txBody>
      </p:sp>
      <p:sp>
        <p:nvSpPr>
          <p:cNvPr id="4" name="TextBox 3">
            <a:extLst>
              <a:ext uri="{FF2B5EF4-FFF2-40B4-BE49-F238E27FC236}">
                <a16:creationId xmlns:a16="http://schemas.microsoft.com/office/drawing/2014/main" id="{E2EC8B6A-9751-AC59-14B5-F0ACBDB96D34}"/>
              </a:ext>
            </a:extLst>
          </p:cNvPr>
          <p:cNvSpPr txBox="1"/>
          <p:nvPr/>
        </p:nvSpPr>
        <p:spPr>
          <a:xfrm>
            <a:off x="1307657" y="1363287"/>
            <a:ext cx="4418197" cy="2308324"/>
          </a:xfrm>
          <a:prstGeom prst="rect">
            <a:avLst/>
          </a:prstGeom>
          <a:noFill/>
        </p:spPr>
        <p:txBody>
          <a:bodyPr wrap="none" rtlCol="0">
            <a:spAutoFit/>
          </a:bodyPr>
          <a:lstStyle/>
          <a:p>
            <a:r>
              <a:rPr lang="en-US" sz="3600" dirty="0">
                <a:solidFill>
                  <a:schemeClr val="bg1"/>
                </a:solidFill>
              </a:rPr>
              <a:t>Present With Data</a:t>
            </a:r>
          </a:p>
          <a:p>
            <a:r>
              <a:rPr lang="en-US" sz="3600" dirty="0">
                <a:solidFill>
                  <a:schemeClr val="bg1"/>
                </a:solidFill>
              </a:rPr>
              <a:t>Share Experience</a:t>
            </a:r>
          </a:p>
          <a:p>
            <a:r>
              <a:rPr lang="en-US" sz="3600" dirty="0">
                <a:solidFill>
                  <a:schemeClr val="bg1"/>
                </a:solidFill>
              </a:rPr>
              <a:t>Own the Outcome</a:t>
            </a:r>
          </a:p>
          <a:p>
            <a:r>
              <a:rPr lang="en-US" sz="3600" dirty="0">
                <a:solidFill>
                  <a:schemeClr val="bg1"/>
                </a:solidFill>
              </a:rPr>
              <a:t>Avoid Opinion</a:t>
            </a:r>
          </a:p>
        </p:txBody>
      </p:sp>
    </p:spTree>
    <p:extLst>
      <p:ext uri="{BB962C8B-B14F-4D97-AF65-F5344CB8AC3E}">
        <p14:creationId xmlns:p14="http://schemas.microsoft.com/office/powerpoint/2010/main" val="310875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astronauts walking on a planet&#10;&#10;Description automatically generated">
            <a:extLst>
              <a:ext uri="{FF2B5EF4-FFF2-40B4-BE49-F238E27FC236}">
                <a16:creationId xmlns:a16="http://schemas.microsoft.com/office/drawing/2014/main" id="{AB585E45-2A8C-4E49-889D-8422D8A83C11}"/>
              </a:ext>
            </a:extLst>
          </p:cNvPr>
          <p:cNvPicPr>
            <a:picLocks noChangeAspect="1"/>
          </p:cNvPicPr>
          <p:nvPr/>
        </p:nvPicPr>
        <p:blipFill rotWithShape="1">
          <a:blip r:embed="rId3"/>
          <a:srcRect l="387" t="16940" r="-387" b="26591"/>
          <a:stretch/>
        </p:blipFill>
        <p:spPr>
          <a:xfrm>
            <a:off x="0" y="0"/>
            <a:ext cx="1222883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1228097"/>
            <a:ext cx="12192000" cy="461428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432CA2E-B642-9C4C-AB7F-AD794E3F2F06}"/>
              </a:ext>
            </a:extLst>
          </p:cNvPr>
          <p:cNvGrpSpPr/>
          <p:nvPr/>
        </p:nvGrpSpPr>
        <p:grpSpPr>
          <a:xfrm>
            <a:off x="2199440" y="1228096"/>
            <a:ext cx="6492122" cy="4603552"/>
            <a:chOff x="5699878" y="1207270"/>
            <a:chExt cx="6492122" cy="4603552"/>
          </a:xfrm>
        </p:grpSpPr>
        <p:pic>
          <p:nvPicPr>
            <p:cNvPr id="3" name="Picture 2" descr="A cartoon of a unicorn&#10;&#10;Description automatically generated">
              <a:extLst>
                <a:ext uri="{FF2B5EF4-FFF2-40B4-BE49-F238E27FC236}">
                  <a16:creationId xmlns:a16="http://schemas.microsoft.com/office/drawing/2014/main" id="{0EA865B2-CCC6-8C4D-8883-2D4E4E7A3FFA}"/>
                </a:ext>
              </a:extLst>
            </p:cNvPr>
            <p:cNvPicPr>
              <a:picLocks noChangeAspect="1"/>
            </p:cNvPicPr>
            <p:nvPr/>
          </p:nvPicPr>
          <p:blipFill>
            <a:blip r:embed="rId4"/>
            <a:stretch>
              <a:fillRect/>
            </a:stretch>
          </p:blipFill>
          <p:spPr>
            <a:xfrm>
              <a:off x="7588448" y="1207270"/>
              <a:ext cx="4603552" cy="4603552"/>
            </a:xfrm>
            <a:prstGeom prst="rect">
              <a:avLst/>
            </a:prstGeom>
          </p:spPr>
        </p:pic>
        <p:sp>
          <p:nvSpPr>
            <p:cNvPr id="5" name="Oval Callout 4">
              <a:extLst>
                <a:ext uri="{FF2B5EF4-FFF2-40B4-BE49-F238E27FC236}">
                  <a16:creationId xmlns:a16="http://schemas.microsoft.com/office/drawing/2014/main" id="{509DED7C-1F57-E943-8250-7BE48F17940D}"/>
                </a:ext>
              </a:extLst>
            </p:cNvPr>
            <p:cNvSpPr/>
            <p:nvPr/>
          </p:nvSpPr>
          <p:spPr>
            <a:xfrm>
              <a:off x="5699878" y="1207270"/>
              <a:ext cx="2671763" cy="1659186"/>
            </a:xfrm>
            <a:prstGeom prst="wedgeEllipseCallout">
              <a:avLst>
                <a:gd name="adj1" fmla="val 57385"/>
                <a:gd name="adj2" fmla="val 65576"/>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IM A</a:t>
              </a:r>
            </a:p>
            <a:p>
              <a:pPr algn="ctr"/>
              <a:r>
                <a:rPr lang="en-US" sz="2800" dirty="0">
                  <a:solidFill>
                    <a:sysClr val="windowText" lastClr="000000"/>
                  </a:solidFill>
                </a:rPr>
                <a:t>UNICORN</a:t>
              </a:r>
            </a:p>
          </p:txBody>
        </p:sp>
      </p:grpSp>
      <p:pic>
        <p:nvPicPr>
          <p:cNvPr id="10" name="Content Placeholder 6" descr="A group of people in purple clothing&#10;&#10;Description automatically generated">
            <a:extLst>
              <a:ext uri="{FF2B5EF4-FFF2-40B4-BE49-F238E27FC236}">
                <a16:creationId xmlns:a16="http://schemas.microsoft.com/office/drawing/2014/main" id="{0330C5A8-8567-9146-9C27-DF0D0BE8F1A0}"/>
              </a:ext>
            </a:extLst>
          </p:cNvPr>
          <p:cNvPicPr>
            <a:picLocks noGrp="1" noChangeAspect="1"/>
          </p:cNvPicPr>
          <p:nvPr>
            <p:ph idx="1"/>
          </p:nvPr>
        </p:nvPicPr>
        <p:blipFill>
          <a:blip r:embed="rId5"/>
          <a:stretch>
            <a:fillRect/>
          </a:stretch>
        </p:blipFill>
        <p:spPr bwMode="auto">
          <a:xfrm>
            <a:off x="4426030" y="1233462"/>
            <a:ext cx="3682841" cy="460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4"/>
                                        </p:tgtEl>
                                      </p:cBhvr>
                                      <p:by x="225000" y="225000"/>
                                    </p:animScale>
                                  </p:childTnLst>
                                </p:cTn>
                              </p:par>
                            </p:childTnLst>
                          </p:cTn>
                        </p:par>
                        <p:par>
                          <p:cTn id="7" fill="hold">
                            <p:stCondLst>
                              <p:cond delay="2000"/>
                            </p:stCondLst>
                            <p:childTnLst>
                              <p:par>
                                <p:cTn id="8" presetID="9"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6" presetClass="emph" presetSubtype="0" fill="hold" nodeType="withEffect">
                                  <p:stCondLst>
                                    <p:cond delay="0"/>
                                  </p:stCondLst>
                                  <p:childTnLst>
                                    <p:animScale>
                                      <p:cBhvr>
                                        <p:cTn id="12" dur="2000" fill="hold"/>
                                        <p:tgtEl>
                                          <p:spTgt spid="10"/>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nodeType="clickEffect">
                                  <p:stCondLst>
                                    <p:cond delay="0"/>
                                  </p:stCondLst>
                                  <p:childTnLst>
                                    <p:animEffect transition="out" filter="wheel(1)">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par>
                          <p:cTn id="18" fill="hold">
                            <p:stCondLst>
                              <p:cond delay="2000"/>
                            </p:stCondLst>
                            <p:childTnLst>
                              <p:par>
                                <p:cTn id="19" presetID="9"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par>
                          <p:cTn id="22" fill="hold">
                            <p:stCondLst>
                              <p:cond delay="2500"/>
                            </p:stCondLst>
                            <p:childTnLst>
                              <p:par>
                                <p:cTn id="23" presetID="6" presetClass="emph" presetSubtype="0" fill="hold" nodeType="afterEffect">
                                  <p:stCondLst>
                                    <p:cond delay="0"/>
                                  </p:stCondLst>
                                  <p:childTnLst>
                                    <p:animScale>
                                      <p:cBhvr>
                                        <p:cTn id="2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FB0CB6-25B7-CFFD-11CD-4503B002EDE0}"/>
              </a:ext>
            </a:extLst>
          </p:cNvPr>
          <p:cNvPicPr>
            <a:picLocks noChangeAspect="1"/>
          </p:cNvPicPr>
          <p:nvPr/>
        </p:nvPicPr>
        <p:blipFill rotWithShape="1">
          <a:blip r:embed="rId3"/>
          <a:srcRect l="9682" t="1899" r="-11804"/>
          <a:stretch/>
        </p:blipFill>
        <p:spPr>
          <a:xfrm>
            <a:off x="0" y="0"/>
            <a:ext cx="13783733" cy="714538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765545"/>
            <a:ext cx="12192000" cy="53588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indent="0" algn="l">
              <a:spcBef>
                <a:spcPts val="0"/>
              </a:spcBef>
              <a:spcAft>
                <a:spcPts val="0"/>
              </a:spcAft>
              <a:buNone/>
            </a:pPr>
            <a:endParaRPr lang="en-US" sz="1800" b="0" i="0" u="none" strike="noStrike" dirty="0">
              <a:solidFill>
                <a:schemeClr val="tx1"/>
              </a:solidFill>
              <a:effectLst/>
              <a:latin typeface="Helvetica" pitchFamily="2" charset="0"/>
            </a:endParaRPr>
          </a:p>
          <a:p>
            <a:pPr marL="0" marR="0" indent="0" algn="l">
              <a:spcBef>
                <a:spcPts val="0"/>
              </a:spcBef>
              <a:spcAft>
                <a:spcPts val="0"/>
              </a:spcAft>
              <a:buNone/>
            </a:pPr>
            <a:endParaRPr lang="en-US" dirty="0">
              <a:solidFill>
                <a:schemeClr val="tx1"/>
              </a:solidFill>
              <a:latin typeface="Helvetica" pitchFamily="2" charset="0"/>
            </a:endParaRPr>
          </a:p>
          <a:p>
            <a:pPr marL="0" marR="0" indent="0" algn="l">
              <a:spcBef>
                <a:spcPts val="0"/>
              </a:spcBef>
              <a:spcAft>
                <a:spcPts val="0"/>
              </a:spcAft>
              <a:buNone/>
            </a:pPr>
            <a:r>
              <a:rPr lang="en-US" sz="1800" b="0" i="0" u="none" strike="noStrike" dirty="0">
                <a:solidFill>
                  <a:schemeClr val="tx1"/>
                </a:solidFill>
                <a:effectLst/>
                <a:latin typeface="Helvetica" pitchFamily="2" charset="0"/>
              </a:rPr>
              <a:t> </a:t>
            </a:r>
            <a:endParaRPr lang="en-US" b="0" i="0" u="none" strike="noStrike" dirty="0">
              <a:solidFill>
                <a:schemeClr val="tx1"/>
              </a:solidFill>
              <a:effectLst/>
              <a:latin typeface="Abadi" panose="020B0604020104020204" pitchFamily="34" charset="0"/>
            </a:endParaRPr>
          </a:p>
          <a:p>
            <a:pPr marL="0" marR="0" indent="0" algn="l">
              <a:spcBef>
                <a:spcPts val="0"/>
              </a:spcBef>
              <a:spcAft>
                <a:spcPts val="0"/>
              </a:spcAft>
              <a:buNone/>
            </a:pPr>
            <a:r>
              <a:rPr lang="en-US" sz="1800" b="0" i="0" u="none" strike="noStrike" dirty="0">
                <a:solidFill>
                  <a:schemeClr val="tx1"/>
                </a:solidFill>
                <a:effectLst/>
                <a:latin typeface="Helvetica" pitchFamily="2" charset="0"/>
              </a:rPr>
              <a:t>I read your profile in WBJ and I am so glad I did... From the broken bones, travel and Teenage Mutant Ninja Turtles, it </a:t>
            </a:r>
            <a:r>
              <a:rPr lang="en-US" sz="1600" b="0" i="0" u="none" strike="noStrike" dirty="0">
                <a:solidFill>
                  <a:schemeClr val="tx1"/>
                </a:solidFill>
                <a:effectLst/>
                <a:latin typeface="Helvetica" pitchFamily="2" charset="0"/>
              </a:rPr>
              <a:t>Redacted -</a:t>
            </a:r>
            <a:endParaRPr lang="en-US" sz="1800" b="0" i="0" u="none" strike="noStrike" dirty="0">
              <a:solidFill>
                <a:schemeClr val="tx1"/>
              </a:solidFill>
              <a:effectLst/>
              <a:latin typeface="Abadi" panose="020B0604020104020204" pitchFamily="34" charset="0"/>
            </a:endParaRPr>
          </a:p>
          <a:p>
            <a:pPr marL="0" marR="0" indent="0" algn="l">
              <a:spcBef>
                <a:spcPts val="0"/>
              </a:spcBef>
              <a:spcAft>
                <a:spcPts val="0"/>
              </a:spcAft>
              <a:buNone/>
            </a:pPr>
            <a:r>
              <a:rPr lang="en-US" sz="1600" b="0" i="0" u="none" strike="noStrike" dirty="0">
                <a:solidFill>
                  <a:schemeClr val="tx1"/>
                </a:solidFill>
                <a:effectLst/>
                <a:latin typeface="Helvetica" pitchFamily="2" charset="0"/>
              </a:rPr>
              <a:t> </a:t>
            </a:r>
            <a:endParaRPr lang="en-US" sz="1800" b="0" i="0" u="none" strike="noStrike" dirty="0">
              <a:solidFill>
                <a:schemeClr val="tx1"/>
              </a:solidFill>
              <a:effectLst/>
              <a:latin typeface="Abadi" panose="020B0604020104020204" pitchFamily="34" charset="0"/>
            </a:endParaRPr>
          </a:p>
          <a:p>
            <a:pPr marL="0" marR="0" indent="0" algn="l">
              <a:spcBef>
                <a:spcPts val="0"/>
              </a:spcBef>
              <a:spcAft>
                <a:spcPts val="0"/>
              </a:spcAft>
              <a:buNone/>
            </a:pPr>
            <a:r>
              <a:rPr lang="en-US" sz="1600" b="0" i="0" u="none" strike="noStrike" dirty="0">
                <a:solidFill>
                  <a:schemeClr val="tx1"/>
                </a:solidFill>
                <a:effectLst/>
                <a:latin typeface="Helvetica" pitchFamily="2" charset="0"/>
              </a:rPr>
              <a:t>I read your profile in WBJ and I am so glad I did... From the broken bones, travel and Teenage Mutant Ninja Turtles, it really was an enjoyable profile to read. Something you said in there stuck out to me, it was the line about </a:t>
            </a:r>
            <a:r>
              <a:rPr lang="en-US" sz="1600" b="0" i="0" u="none" strike="noStrike" dirty="0" err="1">
                <a:solidFill>
                  <a:schemeClr val="tx1"/>
                </a:solidFill>
                <a:effectLst/>
                <a:latin typeface="Helvetica" pitchFamily="2" charset="0"/>
              </a:rPr>
              <a:t>GovCon</a:t>
            </a:r>
            <a:r>
              <a:rPr lang="en-US" sz="1600" b="0" i="0" u="none" strike="noStrike" dirty="0">
                <a:solidFill>
                  <a:schemeClr val="tx1"/>
                </a:solidFill>
                <a:effectLst/>
                <a:latin typeface="Helvetica" pitchFamily="2" charset="0"/>
              </a:rPr>
              <a:t> customers paying a reasonable wage. This continues to be such an issue in the security clearance recruiting market and I would argue the issue has gotten worse in the last 3 years. Covid really shook things up and has caused a dramatic increase in salaries especially for mid level cleared talent.</a:t>
            </a:r>
            <a:endParaRPr lang="en-US" sz="1800" b="0" i="0" u="none" strike="noStrike" dirty="0">
              <a:solidFill>
                <a:schemeClr val="tx1"/>
              </a:solidFill>
              <a:effectLst/>
              <a:latin typeface="Abadi" panose="020B0604020104020204" pitchFamily="34" charset="0"/>
            </a:endParaRPr>
          </a:p>
          <a:p>
            <a:pPr marL="0" marR="0" indent="0" algn="l">
              <a:spcBef>
                <a:spcPts val="0"/>
              </a:spcBef>
              <a:spcAft>
                <a:spcPts val="0"/>
              </a:spcAft>
              <a:buNone/>
            </a:pPr>
            <a:r>
              <a:rPr lang="en-US" sz="1600" b="0" i="0" u="none" strike="noStrike" dirty="0">
                <a:solidFill>
                  <a:schemeClr val="tx1"/>
                </a:solidFill>
                <a:effectLst/>
                <a:latin typeface="Helvetica" pitchFamily="2" charset="0"/>
              </a:rPr>
              <a:t> </a:t>
            </a:r>
            <a:endParaRPr lang="en-US" sz="1800" b="0" i="0" u="none" strike="noStrike" dirty="0">
              <a:solidFill>
                <a:schemeClr val="tx1"/>
              </a:solidFill>
              <a:effectLst/>
              <a:latin typeface="Abadi" panose="020B0604020104020204" pitchFamily="34" charset="0"/>
            </a:endParaRPr>
          </a:p>
          <a:p>
            <a:pPr marL="0" marR="0" indent="0" algn="l">
              <a:spcBef>
                <a:spcPts val="0"/>
              </a:spcBef>
              <a:spcAft>
                <a:spcPts val="0"/>
              </a:spcAft>
              <a:buNone/>
            </a:pPr>
            <a:r>
              <a:rPr lang="en-US" sz="1600" b="0" i="0" u="none" strike="noStrike" dirty="0">
                <a:solidFill>
                  <a:schemeClr val="tx1"/>
                </a:solidFill>
                <a:effectLst/>
                <a:latin typeface="Helvetica" pitchFamily="2" charset="0"/>
              </a:rPr>
              <a:t>That is the pain we are all facing. I know you have in-house recruiting team and may be hesitant to speak with vendors, but I also know your next big win is right around the corner and a trusted vendor to supplement your in-house efforts is a great thing to have.</a:t>
            </a:r>
            <a:endParaRPr lang="en-US" sz="1800" b="0" i="0" u="none" strike="noStrike" dirty="0">
              <a:solidFill>
                <a:schemeClr val="tx1"/>
              </a:solidFill>
              <a:effectLst/>
              <a:latin typeface="Abadi" panose="020B0604020104020204" pitchFamily="34" charset="0"/>
            </a:endParaRPr>
          </a:p>
          <a:p>
            <a:pPr marL="0" marR="0" indent="0" algn="l">
              <a:spcBef>
                <a:spcPts val="0"/>
              </a:spcBef>
              <a:spcAft>
                <a:spcPts val="0"/>
              </a:spcAft>
              <a:buNone/>
            </a:pPr>
            <a:r>
              <a:rPr lang="en-US" sz="1600" b="0" i="0" u="none" strike="noStrike" dirty="0">
                <a:solidFill>
                  <a:schemeClr val="tx1"/>
                </a:solidFill>
                <a:effectLst/>
                <a:latin typeface="Helvetica" pitchFamily="2" charset="0"/>
              </a:rPr>
              <a:t> </a:t>
            </a:r>
            <a:endParaRPr lang="en-US" sz="1800" b="0" i="0" u="none" strike="noStrike" dirty="0">
              <a:solidFill>
                <a:schemeClr val="tx1"/>
              </a:solidFill>
              <a:effectLst/>
              <a:latin typeface="Abadi" panose="020B0604020104020204" pitchFamily="34" charset="0"/>
            </a:endParaRPr>
          </a:p>
          <a:p>
            <a:pPr marL="0" marR="0" indent="0" algn="l">
              <a:spcBef>
                <a:spcPts val="0"/>
              </a:spcBef>
              <a:spcAft>
                <a:spcPts val="0"/>
              </a:spcAft>
              <a:buNone/>
            </a:pPr>
            <a:r>
              <a:rPr lang="en-US" sz="1600" b="0" i="0" u="none" strike="noStrike" dirty="0">
                <a:solidFill>
                  <a:schemeClr val="tx1"/>
                </a:solidFill>
                <a:effectLst/>
                <a:latin typeface="Helvetica" pitchFamily="2" charset="0"/>
              </a:rPr>
              <a:t>We are experts at cleared recruiting - lead by a team that understands the space from proposal to execution. We are reliable, fast and are built specifically to support small to mid-sized government contractors. </a:t>
            </a:r>
            <a:endParaRPr lang="en-US" sz="1800" b="0" i="0" u="none" strike="noStrike" dirty="0">
              <a:solidFill>
                <a:schemeClr val="tx1"/>
              </a:solidFill>
              <a:effectLst/>
              <a:latin typeface="Abadi" panose="020B0604020104020204" pitchFamily="34" charset="0"/>
            </a:endParaRPr>
          </a:p>
          <a:p>
            <a:pPr marL="0" marR="0" indent="0" algn="l">
              <a:spcBef>
                <a:spcPts val="0"/>
              </a:spcBef>
              <a:spcAft>
                <a:spcPts val="0"/>
              </a:spcAft>
              <a:buNone/>
            </a:pPr>
            <a:r>
              <a:rPr lang="en-US" sz="1600" b="0" i="0" u="none" strike="noStrike" dirty="0">
                <a:solidFill>
                  <a:schemeClr val="tx1"/>
                </a:solidFill>
                <a:effectLst/>
                <a:latin typeface="Helvetica" pitchFamily="2" charset="0"/>
              </a:rPr>
              <a:t> </a:t>
            </a:r>
            <a:endParaRPr lang="en-US" sz="1800" b="0" i="0" u="none" strike="noStrike" dirty="0">
              <a:solidFill>
                <a:schemeClr val="tx1"/>
              </a:solidFill>
              <a:effectLst/>
              <a:latin typeface="Abadi" panose="020B0604020104020204" pitchFamily="34" charset="0"/>
            </a:endParaRPr>
          </a:p>
          <a:p>
            <a:pPr marL="0" marR="0" indent="0" algn="l">
              <a:spcBef>
                <a:spcPts val="0"/>
              </a:spcBef>
              <a:spcAft>
                <a:spcPts val="0"/>
              </a:spcAft>
              <a:buNone/>
            </a:pPr>
            <a:r>
              <a:rPr lang="en-US" sz="1600" b="0" i="0" u="none" strike="noStrike" dirty="0">
                <a:solidFill>
                  <a:schemeClr val="tx1"/>
                </a:solidFill>
                <a:effectLst/>
                <a:latin typeface="Helvetica" pitchFamily="2" charset="0"/>
              </a:rPr>
              <a:t>I would love to opportunity to meet and learn more about your growth and recruiting strategy.</a:t>
            </a:r>
            <a:endParaRPr lang="en-US" sz="1800" b="0" i="0" u="none" strike="noStrike" dirty="0">
              <a:solidFill>
                <a:schemeClr val="tx1"/>
              </a:solidFill>
              <a:effectLst/>
              <a:latin typeface="Abadi" panose="020B0604020104020204" pitchFamily="34" charset="0"/>
            </a:endParaRPr>
          </a:p>
          <a:p>
            <a:pPr algn="ctr"/>
            <a:endParaRPr lang="en-US" dirty="0"/>
          </a:p>
        </p:txBody>
      </p:sp>
      <p:sp>
        <p:nvSpPr>
          <p:cNvPr id="2" name="TextBox 1">
            <a:extLst>
              <a:ext uri="{FF2B5EF4-FFF2-40B4-BE49-F238E27FC236}">
                <a16:creationId xmlns:a16="http://schemas.microsoft.com/office/drawing/2014/main" id="{A3F6A4C6-D2AD-9D06-4030-F7FEB8106763}"/>
              </a:ext>
            </a:extLst>
          </p:cNvPr>
          <p:cNvSpPr txBox="1"/>
          <p:nvPr/>
        </p:nvSpPr>
        <p:spPr>
          <a:xfrm>
            <a:off x="2702952" y="1012341"/>
            <a:ext cx="7438093" cy="1446550"/>
          </a:xfrm>
          <a:prstGeom prst="rect">
            <a:avLst/>
          </a:prstGeom>
          <a:noFill/>
        </p:spPr>
        <p:txBody>
          <a:bodyPr wrap="square" rtlCol="0">
            <a:spAutoFit/>
          </a:bodyPr>
          <a:lstStyle/>
          <a:p>
            <a:r>
              <a:rPr lang="en-US" sz="4400" dirty="0">
                <a:latin typeface="+mj-lt"/>
                <a:cs typeface="Bradley Hand ITC" panose="020F0502020204030204" pitchFamily="34" charset="0"/>
              </a:rPr>
              <a:t>My Great sales Email</a:t>
            </a:r>
          </a:p>
          <a:p>
            <a:endParaRPr lang="en-US" sz="4400" dirty="0">
              <a:cs typeface="Bradley Hand ITC" panose="020F0502020204030204" pitchFamily="34" charset="0"/>
            </a:endParaRPr>
          </a:p>
        </p:txBody>
      </p:sp>
    </p:spTree>
    <p:extLst>
      <p:ext uri="{BB962C8B-B14F-4D97-AF65-F5344CB8AC3E}">
        <p14:creationId xmlns:p14="http://schemas.microsoft.com/office/powerpoint/2010/main" val="1289155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FB0CB6-25B7-CFFD-11CD-4503B002EDE0}"/>
              </a:ext>
            </a:extLst>
          </p:cNvPr>
          <p:cNvPicPr>
            <a:picLocks noChangeAspect="1"/>
          </p:cNvPicPr>
          <p:nvPr/>
        </p:nvPicPr>
        <p:blipFill rotWithShape="1">
          <a:blip r:embed="rId3"/>
          <a:srcRect l="9682" t="1899" r="-11804"/>
          <a:stretch/>
        </p:blipFill>
        <p:spPr>
          <a:xfrm>
            <a:off x="0" y="0"/>
            <a:ext cx="13783733" cy="714538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765545"/>
            <a:ext cx="12192000" cy="53588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3F6A4C6-D2AD-9D06-4030-F7FEB8106763}"/>
              </a:ext>
            </a:extLst>
          </p:cNvPr>
          <p:cNvSpPr txBox="1"/>
          <p:nvPr/>
        </p:nvSpPr>
        <p:spPr>
          <a:xfrm>
            <a:off x="2702952" y="1012341"/>
            <a:ext cx="7438093" cy="1446550"/>
          </a:xfrm>
          <a:prstGeom prst="rect">
            <a:avLst/>
          </a:prstGeom>
          <a:noFill/>
        </p:spPr>
        <p:txBody>
          <a:bodyPr wrap="square" rtlCol="0">
            <a:spAutoFit/>
          </a:bodyPr>
          <a:lstStyle/>
          <a:p>
            <a:r>
              <a:rPr lang="en-US" sz="4400" dirty="0">
                <a:latin typeface="+mj-lt"/>
                <a:cs typeface="Bradley Hand ITC" panose="020F0502020204030204" pitchFamily="34" charset="0"/>
              </a:rPr>
              <a:t>My Great sales Email</a:t>
            </a:r>
          </a:p>
          <a:p>
            <a:endParaRPr lang="en-US" sz="4400" dirty="0">
              <a:cs typeface="Bradley Hand ITC" panose="020F0502020204030204" pitchFamily="34" charset="0"/>
            </a:endParaRPr>
          </a:p>
        </p:txBody>
      </p:sp>
      <p:pic>
        <p:nvPicPr>
          <p:cNvPr id="3" name="Picture 2" descr="A picture containing text, font, line, screenshot&#10;&#10;Description automatically generated">
            <a:extLst>
              <a:ext uri="{FF2B5EF4-FFF2-40B4-BE49-F238E27FC236}">
                <a16:creationId xmlns:a16="http://schemas.microsoft.com/office/drawing/2014/main" id="{A35D3A35-69F7-0588-919A-52773395737E}"/>
              </a:ext>
            </a:extLst>
          </p:cNvPr>
          <p:cNvPicPr>
            <a:picLocks noChangeAspect="1"/>
          </p:cNvPicPr>
          <p:nvPr/>
        </p:nvPicPr>
        <p:blipFill>
          <a:blip r:embed="rId4"/>
          <a:stretch>
            <a:fillRect/>
          </a:stretch>
        </p:blipFill>
        <p:spPr>
          <a:xfrm>
            <a:off x="641350" y="2297315"/>
            <a:ext cx="10909300" cy="1993900"/>
          </a:xfrm>
          <a:prstGeom prst="rect">
            <a:avLst/>
          </a:prstGeom>
        </p:spPr>
      </p:pic>
      <p:sp>
        <p:nvSpPr>
          <p:cNvPr id="4" name="Right Arrow 3">
            <a:extLst>
              <a:ext uri="{FF2B5EF4-FFF2-40B4-BE49-F238E27FC236}">
                <a16:creationId xmlns:a16="http://schemas.microsoft.com/office/drawing/2014/main" id="{6E7C8F1F-0571-070B-4C79-990BB10B7E3D}"/>
              </a:ext>
            </a:extLst>
          </p:cNvPr>
          <p:cNvSpPr/>
          <p:nvPr/>
        </p:nvSpPr>
        <p:spPr>
          <a:xfrm rot="11941135">
            <a:off x="2360140" y="4325000"/>
            <a:ext cx="3089190" cy="729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5E19D7-B49B-B9C2-5F0A-34D06BC1C4DE}"/>
              </a:ext>
            </a:extLst>
          </p:cNvPr>
          <p:cNvSpPr/>
          <p:nvPr/>
        </p:nvSpPr>
        <p:spPr>
          <a:xfrm>
            <a:off x="1495166" y="2686043"/>
            <a:ext cx="3669957" cy="1807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098D58-280B-AC62-BB00-79488B60B5F4}"/>
              </a:ext>
            </a:extLst>
          </p:cNvPr>
          <p:cNvSpPr/>
          <p:nvPr/>
        </p:nvSpPr>
        <p:spPr>
          <a:xfrm>
            <a:off x="1696993" y="3398266"/>
            <a:ext cx="1009137" cy="1807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409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FB0CB6-25B7-CFFD-11CD-4503B002EDE0}"/>
              </a:ext>
            </a:extLst>
          </p:cNvPr>
          <p:cNvPicPr>
            <a:picLocks noChangeAspect="1"/>
          </p:cNvPicPr>
          <p:nvPr/>
        </p:nvPicPr>
        <p:blipFill rotWithShape="1">
          <a:blip r:embed="rId3"/>
          <a:srcRect l="9682" t="1899" r="-11804"/>
          <a:stretch/>
        </p:blipFill>
        <p:spPr>
          <a:xfrm>
            <a:off x="0" y="0"/>
            <a:ext cx="13783733" cy="714538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0" y="765545"/>
            <a:ext cx="12192000" cy="53588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4844219"/>
            <a:ext cx="4449295"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r>
              <a:rPr lang="en-US" dirty="0"/>
              <a:t>BYE BYE! </a:t>
            </a:r>
          </a:p>
        </p:txBody>
      </p:sp>
      <p:sp>
        <p:nvSpPr>
          <p:cNvPr id="2" name="TextBox 1">
            <a:extLst>
              <a:ext uri="{FF2B5EF4-FFF2-40B4-BE49-F238E27FC236}">
                <a16:creationId xmlns:a16="http://schemas.microsoft.com/office/drawing/2014/main" id="{A3F6A4C6-D2AD-9D06-4030-F7FEB8106763}"/>
              </a:ext>
            </a:extLst>
          </p:cNvPr>
          <p:cNvSpPr txBox="1"/>
          <p:nvPr/>
        </p:nvSpPr>
        <p:spPr>
          <a:xfrm>
            <a:off x="623224" y="1349105"/>
            <a:ext cx="7438093" cy="2246769"/>
          </a:xfrm>
          <a:prstGeom prst="rect">
            <a:avLst/>
          </a:prstGeom>
          <a:noFill/>
        </p:spPr>
        <p:txBody>
          <a:bodyPr wrap="square" rtlCol="0">
            <a:spAutoFit/>
          </a:bodyPr>
          <a:lstStyle/>
          <a:p>
            <a:r>
              <a:rPr lang="en-US" sz="4400" dirty="0">
                <a:latin typeface="+mj-lt"/>
                <a:cs typeface="Bradley Hand ITC" panose="020F0502020204030204" pitchFamily="34" charset="0"/>
              </a:rPr>
              <a:t>Thank You</a:t>
            </a:r>
          </a:p>
          <a:p>
            <a:r>
              <a:rPr lang="en-US" sz="2800" dirty="0" err="1">
                <a:latin typeface="+mj-lt"/>
                <a:cs typeface="Bradley Hand ITC" panose="020F0502020204030204" pitchFamily="34" charset="0"/>
              </a:rPr>
              <a:t>Tommy@mountindie.com</a:t>
            </a:r>
            <a:endParaRPr lang="en-US" sz="2800" dirty="0">
              <a:cs typeface="Bradley Hand ITC" panose="020F0502020204030204" pitchFamily="34" charset="0"/>
            </a:endParaRPr>
          </a:p>
          <a:p>
            <a:endParaRPr lang="en-US" sz="4400" dirty="0">
              <a:cs typeface="Bradley Hand ITC" panose="020F0502020204030204" pitchFamily="34" charset="0"/>
            </a:endParaRPr>
          </a:p>
          <a:p>
            <a:r>
              <a:rPr lang="en-US" sz="2400" dirty="0">
                <a:cs typeface="Bradley Hand ITC" panose="020F0502020204030204" pitchFamily="34" charset="0"/>
              </a:rPr>
              <a:t>Let’s take a Selfie! </a:t>
            </a:r>
          </a:p>
        </p:txBody>
      </p:sp>
      <p:pic>
        <p:nvPicPr>
          <p:cNvPr id="4" name="Picture 2" descr="Bad-run GIFs - Get the best GIF on GIPHY">
            <a:extLst>
              <a:ext uri="{FF2B5EF4-FFF2-40B4-BE49-F238E27FC236}">
                <a16:creationId xmlns:a16="http://schemas.microsoft.com/office/drawing/2014/main" id="{8CEF3DD8-6449-74B1-9294-B809E21AF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505" y="1862666"/>
            <a:ext cx="6291066" cy="335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85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astronauts walking on a planet&#10;&#10;Description automatically generated">
            <a:extLst>
              <a:ext uri="{FF2B5EF4-FFF2-40B4-BE49-F238E27FC236}">
                <a16:creationId xmlns:a16="http://schemas.microsoft.com/office/drawing/2014/main" id="{AB585E45-2A8C-4E49-889D-8422D8A83C11}"/>
              </a:ext>
            </a:extLst>
          </p:cNvPr>
          <p:cNvPicPr>
            <a:picLocks noChangeAspect="1"/>
          </p:cNvPicPr>
          <p:nvPr/>
        </p:nvPicPr>
        <p:blipFill rotWithShape="1">
          <a:blip r:embed="rId3"/>
          <a:srcRect l="387" t="16940" r="-387" b="26591"/>
          <a:stretch/>
        </p:blipFill>
        <p:spPr>
          <a:xfrm>
            <a:off x="0" y="0"/>
            <a:ext cx="1222883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14243" y="4655127"/>
            <a:ext cx="12192000" cy="118725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4844219"/>
            <a:ext cx="4449295"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r>
              <a:rPr lang="en-US" dirty="0"/>
              <a:t>AGENDA</a:t>
            </a:r>
          </a:p>
        </p:txBody>
      </p:sp>
      <p:sp>
        <p:nvSpPr>
          <p:cNvPr id="4" name="TextBox 3">
            <a:extLst>
              <a:ext uri="{FF2B5EF4-FFF2-40B4-BE49-F238E27FC236}">
                <a16:creationId xmlns:a16="http://schemas.microsoft.com/office/drawing/2014/main" id="{F7DCB069-27AB-0346-A1B2-327192A5DE58}"/>
              </a:ext>
            </a:extLst>
          </p:cNvPr>
          <p:cNvSpPr txBox="1"/>
          <p:nvPr/>
        </p:nvSpPr>
        <p:spPr>
          <a:xfrm>
            <a:off x="4076699" y="2300679"/>
            <a:ext cx="7743825" cy="2246769"/>
          </a:xfrm>
          <a:prstGeom prst="rect">
            <a:avLst/>
          </a:prstGeom>
          <a:noFill/>
        </p:spPr>
        <p:txBody>
          <a:bodyPr wrap="square" rtlCol="0">
            <a:spAutoFit/>
          </a:bodyPr>
          <a:lstStyle/>
          <a:p>
            <a:r>
              <a:rPr lang="en-US" sz="2800" dirty="0"/>
              <a:t>🐿 It All Starts with the Search</a:t>
            </a:r>
          </a:p>
          <a:p>
            <a:r>
              <a:rPr lang="en-US" sz="2800" dirty="0"/>
              <a:t>🤖 Building an Army of Robots</a:t>
            </a:r>
          </a:p>
          <a:p>
            <a:r>
              <a:rPr lang="en-US" sz="2800" dirty="0"/>
              <a:t>☎️ Outreach</a:t>
            </a:r>
          </a:p>
          <a:p>
            <a:r>
              <a:rPr lang="en-US" sz="2800" dirty="0"/>
              <a:t>🔮 Become a Trusted Advisor</a:t>
            </a:r>
          </a:p>
          <a:p>
            <a:endParaRPr lang="en-US" sz="2800" dirty="0"/>
          </a:p>
        </p:txBody>
      </p:sp>
    </p:spTree>
    <p:extLst>
      <p:ext uri="{BB962C8B-B14F-4D97-AF65-F5344CB8AC3E}">
        <p14:creationId xmlns:p14="http://schemas.microsoft.com/office/powerpoint/2010/main" val="372577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14"/>
                                        </p:tgtEl>
                                      </p:cBhvr>
                                      <p:by x="600000" y="600000"/>
                                    </p:animScale>
                                  </p:childTnLst>
                                </p:cTn>
                              </p:par>
                              <p:par>
                                <p:cTn id="7" presetID="0" presetClass="path" presetSubtype="0" accel="50000" decel="50000" fill="hold" grpId="0" nodeType="withEffect">
                                  <p:stCondLst>
                                    <p:cond delay="0"/>
                                  </p:stCondLst>
                                  <p:childTnLst>
                                    <p:animMotion origin="layout" path="M -4.58333E-6 4.07407E-6 L -0.00247 -0.46968 " pathEditMode="relative" rAng="0" ptsTypes="AA">
                                      <p:cBhvr>
                                        <p:cTn id="8" dur="2000" fill="hold"/>
                                        <p:tgtEl>
                                          <p:spTgt spid="9"/>
                                        </p:tgtEl>
                                        <p:attrNameLst>
                                          <p:attrName>ppt_x</p:attrName>
                                          <p:attrName>ppt_y</p:attrName>
                                        </p:attrNameLst>
                                      </p:cBhvr>
                                      <p:rCtr x="-130" y="-23495"/>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5BC1E-3138-90D7-E9BC-9007D555D550}"/>
              </a:ext>
            </a:extLst>
          </p:cNvPr>
          <p:cNvSpPr/>
          <p:nvPr/>
        </p:nvSpPr>
        <p:spPr>
          <a:xfrm>
            <a:off x="-163286" y="0"/>
            <a:ext cx="12373701"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Content Placeholder 14">
            <a:extLst>
              <a:ext uri="{FF2B5EF4-FFF2-40B4-BE49-F238E27FC236}">
                <a16:creationId xmlns:a16="http://schemas.microsoft.com/office/drawing/2014/main" id="{5BA94BB9-E2A1-E146-A7EA-EDF34EE9016A}"/>
              </a:ext>
            </a:extLst>
          </p:cNvPr>
          <p:cNvSpPr>
            <a:spLocks noGrp="1"/>
          </p:cNvSpPr>
          <p:nvPr>
            <p:ph idx="1"/>
          </p:nvPr>
        </p:nvSpPr>
        <p:spPr>
          <a:xfrm>
            <a:off x="5562112" y="561798"/>
            <a:ext cx="6308759" cy="4873625"/>
          </a:xfrm>
        </p:spPr>
        <p:txBody>
          <a:bodyPr/>
          <a:lstStyle/>
          <a:p>
            <a:pPr marL="0" indent="0">
              <a:buNone/>
            </a:pPr>
            <a:r>
              <a:rPr lang="en-US" b="1" dirty="0">
                <a:solidFill>
                  <a:schemeClr val="tx1"/>
                </a:solidFill>
              </a:rPr>
              <a:t>A Little About Me </a:t>
            </a:r>
          </a:p>
          <a:p>
            <a:pPr marL="0" indent="0">
              <a:buNone/>
            </a:pPr>
            <a:endParaRPr lang="en-US" sz="2000" dirty="0">
              <a:solidFill>
                <a:schemeClr val="tx1"/>
              </a:solidFill>
            </a:endParaRPr>
          </a:p>
          <a:p>
            <a:pPr marL="0" indent="0">
              <a:buNone/>
            </a:pPr>
            <a:r>
              <a:rPr lang="en-US" sz="2000" dirty="0">
                <a:solidFill>
                  <a:schemeClr val="tx1"/>
                </a:solidFill>
              </a:rPr>
              <a:t>HI, I’m Tommy Weinert</a:t>
            </a:r>
          </a:p>
          <a:p>
            <a:pPr marL="0" indent="0">
              <a:buNone/>
            </a:pPr>
            <a:endParaRPr lang="en-US" sz="2000" dirty="0">
              <a:solidFill>
                <a:schemeClr val="tx1"/>
              </a:solidFill>
            </a:endParaRPr>
          </a:p>
          <a:p>
            <a:r>
              <a:rPr lang="en-US" sz="2000" dirty="0">
                <a:solidFill>
                  <a:schemeClr val="tx1"/>
                </a:solidFill>
              </a:rPr>
              <a:t>Recruiting and training for 15 years in DOD TA</a:t>
            </a:r>
          </a:p>
          <a:p>
            <a:r>
              <a:rPr lang="en-US" sz="2000" dirty="0">
                <a:solidFill>
                  <a:schemeClr val="tx1"/>
                </a:solidFill>
              </a:rPr>
              <a:t>Took part in Thousands of Hires </a:t>
            </a:r>
          </a:p>
          <a:p>
            <a:r>
              <a:rPr lang="en-US" sz="2000" dirty="0">
                <a:solidFill>
                  <a:schemeClr val="tx1"/>
                </a:solidFill>
              </a:rPr>
              <a:t>Seen some of the best and some of the worst</a:t>
            </a:r>
          </a:p>
          <a:p>
            <a:r>
              <a:rPr lang="en-US" sz="2000" dirty="0">
                <a:solidFill>
                  <a:schemeClr val="tx1"/>
                </a:solidFill>
              </a:rPr>
              <a:t>Founded Mount Indie in 2018</a:t>
            </a:r>
          </a:p>
        </p:txBody>
      </p:sp>
      <p:pic>
        <p:nvPicPr>
          <p:cNvPr id="10" name="Picture 9">
            <a:extLst>
              <a:ext uri="{FF2B5EF4-FFF2-40B4-BE49-F238E27FC236}">
                <a16:creationId xmlns:a16="http://schemas.microsoft.com/office/drawing/2014/main" id="{F768A151-B47E-5242-B848-D05EF5F06083}"/>
              </a:ext>
            </a:extLst>
          </p:cNvPr>
          <p:cNvPicPr>
            <a:picLocks noChangeAspect="1"/>
          </p:cNvPicPr>
          <p:nvPr/>
        </p:nvPicPr>
        <p:blipFill>
          <a:blip r:embed="rId3"/>
          <a:stretch>
            <a:fillRect/>
          </a:stretch>
        </p:blipFill>
        <p:spPr>
          <a:xfrm>
            <a:off x="10882867" y="6242678"/>
            <a:ext cx="1126680" cy="430389"/>
          </a:xfrm>
          <a:prstGeom prst="rect">
            <a:avLst/>
          </a:prstGeom>
        </p:spPr>
      </p:pic>
      <p:pic>
        <p:nvPicPr>
          <p:cNvPr id="11266" name="Picture 2" descr="No photo description available.">
            <a:extLst>
              <a:ext uri="{FF2B5EF4-FFF2-40B4-BE49-F238E27FC236}">
                <a16:creationId xmlns:a16="http://schemas.microsoft.com/office/drawing/2014/main" id="{3E3BF827-3350-7745-9842-8D9692AD7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00" y="1494263"/>
            <a:ext cx="4773077" cy="357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1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2"/>
                                        </p:tgtEl>
                                      </p:cBhvr>
                                      <p:by x="600000" y="6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astronauts walking on a planet&#10;&#10;Description automatically generated">
            <a:extLst>
              <a:ext uri="{FF2B5EF4-FFF2-40B4-BE49-F238E27FC236}">
                <a16:creationId xmlns:a16="http://schemas.microsoft.com/office/drawing/2014/main" id="{AB585E45-2A8C-4E49-889D-8422D8A83C11}"/>
              </a:ext>
            </a:extLst>
          </p:cNvPr>
          <p:cNvPicPr>
            <a:picLocks noChangeAspect="1"/>
          </p:cNvPicPr>
          <p:nvPr/>
        </p:nvPicPr>
        <p:blipFill rotWithShape="1">
          <a:blip r:embed="rId3"/>
          <a:srcRect l="387" t="16940" r="-387" b="26591"/>
          <a:stretch/>
        </p:blipFill>
        <p:spPr>
          <a:xfrm>
            <a:off x="0" y="0"/>
            <a:ext cx="1222883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9683" y="4059382"/>
            <a:ext cx="12192000" cy="178299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cs typeface="Times New Roman" panose="02020603050405020304" pitchFamily="18" charset="0"/>
              </a:rPr>
              <a:t>“If you don’t know how to ask the right question, you discover nothing”</a:t>
            </a:r>
          </a:p>
          <a:p>
            <a:pPr algn="ctr"/>
            <a:r>
              <a:rPr lang="en-US" sz="2400" dirty="0">
                <a:cs typeface="Times New Roman" panose="02020603050405020304" pitchFamily="18" charset="0"/>
              </a:rPr>
              <a:t>Glenn Cathey </a:t>
            </a:r>
            <a:endParaRPr lang="en-US" sz="2400" dirty="0"/>
          </a:p>
        </p:txBody>
      </p:sp>
    </p:spTree>
    <p:extLst>
      <p:ext uri="{BB962C8B-B14F-4D97-AF65-F5344CB8AC3E}">
        <p14:creationId xmlns:p14="http://schemas.microsoft.com/office/powerpoint/2010/main" val="235958771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a:extLst>
              <a:ext uri="{FF2B5EF4-FFF2-40B4-BE49-F238E27FC236}">
                <a16:creationId xmlns:a16="http://schemas.microsoft.com/office/drawing/2014/main" id="{1A8F40CB-1C90-1149-94A0-45CE60D3A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6902"/>
            <a:ext cx="12191201" cy="622109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8A4A2C9C-45D1-4349-81D0-C6E41968C19B}"/>
              </a:ext>
            </a:extLst>
          </p:cNvPr>
          <p:cNvSpPr/>
          <p:nvPr/>
        </p:nvSpPr>
        <p:spPr>
          <a:xfrm>
            <a:off x="7093527" y="1731818"/>
            <a:ext cx="609600" cy="24938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DD099F8-8BC6-FD45-9E2E-09A0AB639DAA}"/>
              </a:ext>
            </a:extLst>
          </p:cNvPr>
          <p:cNvSpPr/>
          <p:nvPr/>
        </p:nvSpPr>
        <p:spPr>
          <a:xfrm>
            <a:off x="7592290" y="2896009"/>
            <a:ext cx="609600" cy="24938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61FE1C-8422-EE4D-B6D1-D0E1F993CCE5}"/>
              </a:ext>
            </a:extLst>
          </p:cNvPr>
          <p:cNvSpPr/>
          <p:nvPr/>
        </p:nvSpPr>
        <p:spPr>
          <a:xfrm>
            <a:off x="0" y="0"/>
            <a:ext cx="12191201" cy="6369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53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astronauts walking on a planet&#10;&#10;Description automatically generated">
            <a:extLst>
              <a:ext uri="{FF2B5EF4-FFF2-40B4-BE49-F238E27FC236}">
                <a16:creationId xmlns:a16="http://schemas.microsoft.com/office/drawing/2014/main" id="{AB585E45-2A8C-4E49-889D-8422D8A83C11}"/>
              </a:ext>
            </a:extLst>
          </p:cNvPr>
          <p:cNvPicPr>
            <a:picLocks noChangeAspect="1"/>
          </p:cNvPicPr>
          <p:nvPr/>
        </p:nvPicPr>
        <p:blipFill rotWithShape="1">
          <a:blip r:embed="rId3"/>
          <a:srcRect l="387" t="16940" r="-387" b="26591"/>
          <a:stretch/>
        </p:blipFill>
        <p:spPr>
          <a:xfrm>
            <a:off x="0" y="0"/>
            <a:ext cx="1222883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9120" y="1228097"/>
            <a:ext cx="12192000" cy="461428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3EED454E-B39B-A14A-93DF-AED5B3A066F0}"/>
              </a:ext>
            </a:extLst>
          </p:cNvPr>
          <p:cNvSpPr txBox="1">
            <a:spLocks/>
          </p:cNvSpPr>
          <p:nvPr/>
        </p:nvSpPr>
        <p:spPr>
          <a:xfrm>
            <a:off x="893941" y="1505274"/>
            <a:ext cx="10702314"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8" name="Title 1">
            <a:extLst>
              <a:ext uri="{FF2B5EF4-FFF2-40B4-BE49-F238E27FC236}">
                <a16:creationId xmlns:a16="http://schemas.microsoft.com/office/drawing/2014/main" id="{23A40474-EC88-DA4F-AFEC-396CFF804BBF}"/>
              </a:ext>
            </a:extLst>
          </p:cNvPr>
          <p:cNvSpPr txBox="1">
            <a:spLocks/>
          </p:cNvSpPr>
          <p:nvPr/>
        </p:nvSpPr>
        <p:spPr>
          <a:xfrm>
            <a:off x="595745" y="1505274"/>
            <a:ext cx="11194473"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Preventing Misalignment</a:t>
            </a:r>
          </a:p>
        </p:txBody>
      </p:sp>
      <p:sp>
        <p:nvSpPr>
          <p:cNvPr id="10" name="TextBox 9">
            <a:extLst>
              <a:ext uri="{FF2B5EF4-FFF2-40B4-BE49-F238E27FC236}">
                <a16:creationId xmlns:a16="http://schemas.microsoft.com/office/drawing/2014/main" id="{2CFA3D29-5C4D-0E46-8B6E-084D8897D5E1}"/>
              </a:ext>
            </a:extLst>
          </p:cNvPr>
          <p:cNvSpPr txBox="1"/>
          <p:nvPr/>
        </p:nvSpPr>
        <p:spPr>
          <a:xfrm>
            <a:off x="2989117" y="2444204"/>
            <a:ext cx="8316191" cy="2246769"/>
          </a:xfrm>
          <a:prstGeom prst="rect">
            <a:avLst/>
          </a:prstGeom>
          <a:noFill/>
        </p:spPr>
        <p:txBody>
          <a:bodyPr wrap="square">
            <a:spAutoFit/>
          </a:bodyPr>
          <a:lstStyle/>
          <a:p>
            <a:r>
              <a:rPr lang="en-US" sz="2800" dirty="0"/>
              <a:t>INTAKE… INTAKE… INTAKE</a:t>
            </a:r>
          </a:p>
          <a:p>
            <a:r>
              <a:rPr lang="en-US" sz="2800" dirty="0"/>
              <a:t>Bring Resumes/Profiles to INTAKE</a:t>
            </a:r>
          </a:p>
          <a:p>
            <a:r>
              <a:rPr lang="en-US" sz="2800" dirty="0"/>
              <a:t>Pre-Close Hiring Managers</a:t>
            </a:r>
          </a:p>
          <a:p>
            <a:r>
              <a:rPr lang="en-US" sz="2800" dirty="0"/>
              <a:t>Don’t be afraid to hit the brakes</a:t>
            </a:r>
          </a:p>
          <a:p>
            <a:endParaRPr lang="en-US" sz="2800" dirty="0"/>
          </a:p>
        </p:txBody>
      </p:sp>
    </p:spTree>
    <p:extLst>
      <p:ext uri="{BB962C8B-B14F-4D97-AF65-F5344CB8AC3E}">
        <p14:creationId xmlns:p14="http://schemas.microsoft.com/office/powerpoint/2010/main" val="41611817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astronauts walking on a planet&#10;&#10;Description automatically generated">
            <a:extLst>
              <a:ext uri="{FF2B5EF4-FFF2-40B4-BE49-F238E27FC236}">
                <a16:creationId xmlns:a16="http://schemas.microsoft.com/office/drawing/2014/main" id="{AB585E45-2A8C-4E49-889D-8422D8A83C11}"/>
              </a:ext>
            </a:extLst>
          </p:cNvPr>
          <p:cNvPicPr>
            <a:picLocks noChangeAspect="1"/>
          </p:cNvPicPr>
          <p:nvPr/>
        </p:nvPicPr>
        <p:blipFill rotWithShape="1">
          <a:blip r:embed="rId3"/>
          <a:srcRect l="387" t="16940" r="-387" b="26591"/>
          <a:stretch/>
        </p:blipFill>
        <p:spPr>
          <a:xfrm>
            <a:off x="0" y="0"/>
            <a:ext cx="1222883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4735" y="1228097"/>
            <a:ext cx="12192000" cy="461428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effectLst/>
                <a:latin typeface="Helvetica Neue" panose="02000503000000020004" pitchFamily="2" charset="0"/>
              </a:rPr>
              <a:t>(Secret OR “security clearance” OR “top secret” OR “top-secret” OR “TSSCI” OR “TS-SCI” OR “top secret SCI” OR “FSP” OR “</a:t>
            </a:r>
            <a:r>
              <a:rPr lang="en-US" dirty="0" err="1">
                <a:solidFill>
                  <a:schemeClr val="tx1"/>
                </a:solidFill>
                <a:effectLst/>
                <a:latin typeface="Helvetica Neue" panose="02000503000000020004" pitchFamily="2" charset="0"/>
              </a:rPr>
              <a:t>fullscope</a:t>
            </a:r>
            <a:r>
              <a:rPr lang="en-US" dirty="0">
                <a:solidFill>
                  <a:schemeClr val="tx1"/>
                </a:solidFill>
                <a:effectLst/>
                <a:latin typeface="Helvetica Neue" panose="02000503000000020004" pitchFamily="2" charset="0"/>
              </a:rPr>
              <a:t>” OR “full scope poly” OR “full scope polygraph” OR “</a:t>
            </a:r>
            <a:r>
              <a:rPr lang="en-US" dirty="0" err="1">
                <a:solidFill>
                  <a:schemeClr val="tx1"/>
                </a:solidFill>
                <a:effectLst/>
                <a:latin typeface="Helvetica Neue" panose="02000503000000020004" pitchFamily="2" charset="0"/>
              </a:rPr>
              <a:t>ts</a:t>
            </a:r>
            <a:r>
              <a:rPr lang="en-US" dirty="0">
                <a:solidFill>
                  <a:schemeClr val="tx1"/>
                </a:solidFill>
                <a:effectLst/>
                <a:latin typeface="Helvetica Neue" panose="02000503000000020004" pitchFamily="2" charset="0"/>
              </a:rPr>
              <a:t> sci” OR “sensitive compartmentalized information” OR “</a:t>
            </a:r>
            <a:r>
              <a:rPr lang="en-US" dirty="0" err="1">
                <a:solidFill>
                  <a:schemeClr val="tx1"/>
                </a:solidFill>
                <a:effectLst/>
                <a:latin typeface="Helvetica Neue" panose="02000503000000020004" pitchFamily="2" charset="0"/>
              </a:rPr>
              <a:t>yankee</a:t>
            </a:r>
            <a:r>
              <a:rPr lang="en-US" dirty="0">
                <a:solidFill>
                  <a:schemeClr val="tx1"/>
                </a:solidFill>
                <a:effectLst/>
                <a:latin typeface="Helvetica Neue" panose="02000503000000020004" pitchFamily="2" charset="0"/>
              </a:rPr>
              <a:t> white” OR “</a:t>
            </a:r>
            <a:r>
              <a:rPr lang="en-US" dirty="0" err="1">
                <a:solidFill>
                  <a:schemeClr val="tx1"/>
                </a:solidFill>
                <a:effectLst/>
                <a:latin typeface="Helvetica Neue" panose="02000503000000020004" pitchFamily="2" charset="0"/>
              </a:rPr>
              <a:t>yankeewhite</a:t>
            </a:r>
            <a:r>
              <a:rPr lang="en-US" dirty="0">
                <a:solidFill>
                  <a:schemeClr val="tx1"/>
                </a:solidFill>
                <a:effectLst/>
                <a:latin typeface="Helvetica Neue" panose="02000503000000020004" pitchFamily="2" charset="0"/>
              </a:rPr>
              <a:t>” OR </a:t>
            </a:r>
            <a:r>
              <a:rPr lang="en-US" dirty="0" err="1">
                <a:solidFill>
                  <a:schemeClr val="tx1"/>
                </a:solidFill>
                <a:effectLst/>
                <a:latin typeface="Helvetica Neue" panose="02000503000000020004" pitchFamily="2" charset="0"/>
              </a:rPr>
              <a:t>Greenbadge</a:t>
            </a:r>
            <a:r>
              <a:rPr lang="en-US" dirty="0">
                <a:solidFill>
                  <a:schemeClr val="tx1"/>
                </a:solidFill>
                <a:effectLst/>
                <a:latin typeface="Helvetica Neue" panose="02000503000000020004" pitchFamily="2" charset="0"/>
              </a:rPr>
              <a:t> OR “green badge” OR PSD OR “tier 5 clearance” OR SSBI OR “single scope background” OR “single scope background” OR T5 OR “Q clearance” OR clearance OR cleared)</a:t>
            </a:r>
          </a:p>
          <a:p>
            <a:pPr algn="ctr"/>
            <a:endParaRPr lang="en-US" dirty="0"/>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4844219"/>
            <a:ext cx="4449295"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The Search</a:t>
            </a:r>
          </a:p>
        </p:txBody>
      </p:sp>
      <p:sp>
        <p:nvSpPr>
          <p:cNvPr id="6" name="Title 1">
            <a:extLst>
              <a:ext uri="{FF2B5EF4-FFF2-40B4-BE49-F238E27FC236}">
                <a16:creationId xmlns:a16="http://schemas.microsoft.com/office/drawing/2014/main" id="{3EED454E-B39B-A14A-93DF-AED5B3A066F0}"/>
              </a:ext>
            </a:extLst>
          </p:cNvPr>
          <p:cNvSpPr txBox="1">
            <a:spLocks/>
          </p:cNvSpPr>
          <p:nvPr/>
        </p:nvSpPr>
        <p:spPr>
          <a:xfrm>
            <a:off x="893941" y="1505274"/>
            <a:ext cx="10702314" cy="785684"/>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Many Different ways to say Secret clearance?</a:t>
            </a:r>
          </a:p>
        </p:txBody>
      </p:sp>
    </p:spTree>
    <p:extLst>
      <p:ext uri="{BB962C8B-B14F-4D97-AF65-F5344CB8AC3E}">
        <p14:creationId xmlns:p14="http://schemas.microsoft.com/office/powerpoint/2010/main" val="377869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astronauts walking on a planet&#10;&#10;Description automatically generated">
            <a:extLst>
              <a:ext uri="{FF2B5EF4-FFF2-40B4-BE49-F238E27FC236}">
                <a16:creationId xmlns:a16="http://schemas.microsoft.com/office/drawing/2014/main" id="{AB585E45-2A8C-4E49-889D-8422D8A83C11}"/>
              </a:ext>
            </a:extLst>
          </p:cNvPr>
          <p:cNvPicPr>
            <a:picLocks noChangeAspect="1"/>
          </p:cNvPicPr>
          <p:nvPr/>
        </p:nvPicPr>
        <p:blipFill rotWithShape="1">
          <a:blip r:embed="rId3"/>
          <a:srcRect l="387" t="16940" r="-387" b="26591"/>
          <a:stretch/>
        </p:blipFill>
        <p:spPr>
          <a:xfrm>
            <a:off x="0" y="0"/>
            <a:ext cx="12228830" cy="6858000"/>
          </a:xfrm>
          <a:prstGeom prst="rect">
            <a:avLst/>
          </a:prstGeom>
        </p:spPr>
      </p:pic>
      <p:sp>
        <p:nvSpPr>
          <p:cNvPr id="14" name="Rectangle 13">
            <a:extLst>
              <a:ext uri="{FF2B5EF4-FFF2-40B4-BE49-F238E27FC236}">
                <a16:creationId xmlns:a16="http://schemas.microsoft.com/office/drawing/2014/main" id="{A9C0EE5E-63B9-4065-742B-DBFBD66F2650}"/>
              </a:ext>
            </a:extLst>
          </p:cNvPr>
          <p:cNvSpPr/>
          <p:nvPr/>
        </p:nvSpPr>
        <p:spPr>
          <a:xfrm>
            <a:off x="-4735" y="1228097"/>
            <a:ext cx="12192000" cy="461428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effectLst/>
                <a:latin typeface="Helvetica Neue" panose="02000503000000020004" pitchFamily="2" charset="0"/>
              </a:rPr>
              <a:t>(8570 OR IATII OR “IAT II” OR “IAT LEVEL II” OR 8570.01 OR “CCNA-Security”  OR </a:t>
            </a:r>
            <a:r>
              <a:rPr lang="en-US" dirty="0" err="1">
                <a:solidFill>
                  <a:schemeClr val="tx1"/>
                </a:solidFill>
                <a:effectLst/>
                <a:latin typeface="Helvetica Neue" panose="02000503000000020004" pitchFamily="2" charset="0"/>
              </a:rPr>
              <a:t>CyS</a:t>
            </a:r>
            <a:r>
              <a:rPr lang="en-US" dirty="0" err="1">
                <a:solidFill>
                  <a:schemeClr val="tx1"/>
                </a:solidFill>
                <a:latin typeface="Helvetica Neue" panose="02000503000000020004" pitchFamily="2" charset="0"/>
              </a:rPr>
              <a:t>A</a:t>
            </a:r>
            <a:r>
              <a:rPr lang="en-US" dirty="0">
                <a:solidFill>
                  <a:schemeClr val="tx1"/>
                </a:solidFill>
                <a:latin typeface="Helvetica Neue" panose="02000503000000020004" pitchFamily="2" charset="0"/>
              </a:rPr>
              <a:t>+ OR GICSP OR GSEC OR Sec+ OR “Sec +” OR Security+ OR “security +” OR “security plus” OR </a:t>
            </a:r>
            <a:r>
              <a:rPr lang="en-US" dirty="0" err="1">
                <a:solidFill>
                  <a:schemeClr val="tx1"/>
                </a:solidFill>
                <a:latin typeface="Helvetica Neue" panose="02000503000000020004" pitchFamily="2" charset="0"/>
              </a:rPr>
              <a:t>Comptia</a:t>
            </a:r>
            <a:r>
              <a:rPr lang="en-US" dirty="0">
                <a:solidFill>
                  <a:schemeClr val="tx1"/>
                </a:solidFill>
                <a:latin typeface="Helvetica Neue" panose="02000503000000020004" pitchFamily="2" charset="0"/>
              </a:rPr>
              <a:t> OR CND OR SSCP OR CAP OR “CASP+</a:t>
            </a:r>
            <a:r>
              <a:rPr lang="en-US" dirty="0"/>
              <a:t> CE” OR CISM OR CISSP OR GSLC OR CCISO OR CCNP OR CISA OR GCED OR GCIH)</a:t>
            </a:r>
          </a:p>
        </p:txBody>
      </p:sp>
      <p:sp>
        <p:nvSpPr>
          <p:cNvPr id="9" name="Title 1">
            <a:extLst>
              <a:ext uri="{FF2B5EF4-FFF2-40B4-BE49-F238E27FC236}">
                <a16:creationId xmlns:a16="http://schemas.microsoft.com/office/drawing/2014/main" id="{AD653CA7-09A7-7E86-DF43-BB2661844324}"/>
              </a:ext>
            </a:extLst>
          </p:cNvPr>
          <p:cNvSpPr txBox="1">
            <a:spLocks/>
          </p:cNvSpPr>
          <p:nvPr/>
        </p:nvSpPr>
        <p:spPr>
          <a:xfrm>
            <a:off x="478305" y="4844219"/>
            <a:ext cx="4449295" cy="7856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The Search</a:t>
            </a:r>
          </a:p>
        </p:txBody>
      </p:sp>
      <p:sp>
        <p:nvSpPr>
          <p:cNvPr id="6" name="Title 1">
            <a:extLst>
              <a:ext uri="{FF2B5EF4-FFF2-40B4-BE49-F238E27FC236}">
                <a16:creationId xmlns:a16="http://schemas.microsoft.com/office/drawing/2014/main" id="{3EED454E-B39B-A14A-93DF-AED5B3A066F0}"/>
              </a:ext>
            </a:extLst>
          </p:cNvPr>
          <p:cNvSpPr txBox="1">
            <a:spLocks/>
          </p:cNvSpPr>
          <p:nvPr/>
        </p:nvSpPr>
        <p:spPr>
          <a:xfrm>
            <a:off x="893941" y="1505274"/>
            <a:ext cx="10702314" cy="785684"/>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Many Different ways to say IAT II Compliant? </a:t>
            </a:r>
          </a:p>
        </p:txBody>
      </p:sp>
    </p:spTree>
    <p:extLst>
      <p:ext uri="{BB962C8B-B14F-4D97-AF65-F5344CB8AC3E}">
        <p14:creationId xmlns:p14="http://schemas.microsoft.com/office/powerpoint/2010/main" val="307614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FF89D8"/>
      </a:accent1>
      <a:accent2>
        <a:srgbClr val="FF2F92"/>
      </a:accent2>
      <a:accent3>
        <a:srgbClr val="36AFCE"/>
      </a:accent3>
      <a:accent4>
        <a:srgbClr val="D5D5D5"/>
      </a:accent4>
      <a:accent5>
        <a:srgbClr val="FF7D78"/>
      </a:accent5>
      <a:accent6>
        <a:srgbClr val="FF2600"/>
      </a:accent6>
      <a:hlink>
        <a:srgbClr val="FEFFFF"/>
      </a:hlink>
      <a:folHlink>
        <a:srgbClr val="FEFFF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12655</TotalTime>
  <Words>2659</Words>
  <Application>Microsoft Macintosh PowerPoint</Application>
  <PresentationFormat>Widescreen</PresentationFormat>
  <Paragraphs>219</Paragraphs>
  <Slides>27</Slides>
  <Notes>27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Abadi</vt:lpstr>
      <vt:lpstr>Arial</vt:lpstr>
      <vt:lpstr>Calibri</vt:lpstr>
      <vt:lpstr>Century Gothic</vt:lpstr>
      <vt:lpstr>Helvetica</vt:lpstr>
      <vt:lpstr>Helvetica Neue</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Provider to Partner</dc:title>
  <dc:creator>Tom Weinert</dc:creator>
  <cp:lastModifiedBy>Tom Weinert</cp:lastModifiedBy>
  <cp:revision>13</cp:revision>
  <dcterms:created xsi:type="dcterms:W3CDTF">2023-09-20T00:04:54Z</dcterms:created>
  <dcterms:modified xsi:type="dcterms:W3CDTF">2023-10-19T13:04:14Z</dcterms:modified>
</cp:coreProperties>
</file>