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4" r:id="rId5"/>
    <p:sldId id="258" r:id="rId6"/>
    <p:sldId id="259" r:id="rId7"/>
    <p:sldId id="261" r:id="rId8"/>
    <p:sldId id="262" r:id="rId9"/>
    <p:sldId id="265" r:id="rId10"/>
    <p:sldId id="266" r:id="rId11"/>
    <p:sldId id="268" r:id="rId12"/>
    <p:sldId id="269" r:id="rId13"/>
  </p:sldIdLst>
  <p:sldSz cx="12192000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2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18CBB5-9817-40C7-B50A-ACFBDA21A0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D3C93-CBDB-4F12-8FD0-E7A827B04A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E306-4016-4A58-8CEE-8573053732E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1D82F-94A3-4DF2-854D-51A606AB9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30C28-87AD-4A77-8EA6-AD2090F881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DC9C-AE47-44B4-88E4-A4D4A66A4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DA6DEA-678E-4E25-9FC3-3F60F49AA6D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B3CFE1-BE1B-4E90-917B-B8892CCF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C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2582"/>
            <a:ext cx="1223010" cy="584999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0249" y="6457154"/>
            <a:ext cx="367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baseline="0">
                <a:solidFill>
                  <a:schemeClr val="bg1">
                    <a:lumMod val="50000"/>
                  </a:schemeClr>
                </a:solidFill>
              </a:rPr>
              <a:t>Special Security Directorate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3323076"/>
            <a:ext cx="10515600" cy="423203"/>
          </a:xfrm>
          <a:prstGeom prst="rect">
            <a:avLst/>
          </a:prstGeom>
        </p:spPr>
        <p:txBody>
          <a:bodyPr lIns="45720" rIns="45720" anchor="ctr" anchorCtr="1"/>
          <a:lstStyle>
            <a:lvl1pPr>
              <a:defRPr sz="3600" b="1">
                <a:solidFill>
                  <a:srgbClr val="002147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760372"/>
            <a:ext cx="10515600" cy="376485"/>
          </a:xfrm>
          <a:prstGeom prst="rect">
            <a:avLst/>
          </a:prstGeom>
        </p:spPr>
        <p:txBody>
          <a:bodyPr lIns="45720" rIns="45720" anchor="ctr" anchorCtr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4007" y="5166063"/>
            <a:ext cx="3963986" cy="207296"/>
          </a:xfrm>
          <a:prstGeom prst="rect">
            <a:avLst/>
          </a:prstGeom>
        </p:spPr>
        <p:txBody>
          <a:bodyPr lIns="45720" rIns="45720" anchor="ctr" anchorCtr="1"/>
          <a:lstStyle>
            <a:lvl1pPr marL="0" indent="0" algn="ctr"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114007" y="4881387"/>
            <a:ext cx="3963987" cy="228363"/>
          </a:xfrm>
          <a:prstGeom prst="rect">
            <a:avLst/>
          </a:prstGeom>
        </p:spPr>
        <p:txBody>
          <a:bodyPr lIns="45720" rIns="45720" anchor="ctr" anchorCtr="1"/>
          <a:lstStyle>
            <a:lvl1pPr marL="0" indent="0">
              <a:buNone/>
              <a:defRPr sz="1800" b="1">
                <a:solidFill>
                  <a:srgbClr val="002147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14007" y="5429672"/>
            <a:ext cx="3963986" cy="207296"/>
          </a:xfrm>
          <a:prstGeom prst="rect">
            <a:avLst/>
          </a:prstGeom>
        </p:spPr>
        <p:txBody>
          <a:bodyPr lIns="45720" rIns="45720" anchor="ctr" anchorCtr="1"/>
          <a:lstStyle>
            <a:lvl1pPr marL="0" indent="0" algn="ctr"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Office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114007" y="5693280"/>
            <a:ext cx="3963986" cy="207296"/>
          </a:xfrm>
          <a:prstGeom prst="rect">
            <a:avLst/>
          </a:prstGeom>
        </p:spPr>
        <p:txBody>
          <a:bodyPr lIns="45720" rIns="45720" anchor="ctr" anchorCtr="1"/>
          <a:lstStyle>
            <a:lvl1pPr marL="0" indent="0" algn="ctr"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8437" y="915906"/>
            <a:ext cx="6903563" cy="22585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/>
          <p:nvPr/>
        </p:nvSpPr>
        <p:spPr>
          <a:xfrm flipV="1">
            <a:off x="76200" y="915906"/>
            <a:ext cx="6271967" cy="2258568"/>
          </a:xfrm>
          <a:custGeom>
            <a:avLst/>
            <a:gdLst>
              <a:gd name="connsiteX0" fmla="*/ 0 w 6271967"/>
              <a:gd name="connsiteY0" fmla="*/ 0 h 2262433"/>
              <a:gd name="connsiteX1" fmla="*/ 5470688 w 6271967"/>
              <a:gd name="connsiteY1" fmla="*/ 0 h 2262433"/>
              <a:gd name="connsiteX2" fmla="*/ 6271967 w 6271967"/>
              <a:gd name="connsiteY2" fmla="*/ 2262433 h 2262433"/>
              <a:gd name="connsiteX3" fmla="*/ 0 w 6271967"/>
              <a:gd name="connsiteY3" fmla="*/ 2262433 h 2262433"/>
              <a:gd name="connsiteX4" fmla="*/ 0 w 6271967"/>
              <a:gd name="connsiteY4" fmla="*/ 0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1967" h="2262433">
                <a:moveTo>
                  <a:pt x="0" y="0"/>
                </a:moveTo>
                <a:lnTo>
                  <a:pt x="5470688" y="0"/>
                </a:lnTo>
                <a:lnTo>
                  <a:pt x="6271967" y="2262433"/>
                </a:lnTo>
                <a:lnTo>
                  <a:pt x="0" y="2262433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8"/>
          <p:cNvSpPr/>
          <p:nvPr/>
        </p:nvSpPr>
        <p:spPr>
          <a:xfrm flipV="1">
            <a:off x="0" y="915906"/>
            <a:ext cx="6271967" cy="2258568"/>
          </a:xfrm>
          <a:custGeom>
            <a:avLst/>
            <a:gdLst>
              <a:gd name="connsiteX0" fmla="*/ 0 w 6271967"/>
              <a:gd name="connsiteY0" fmla="*/ 0 h 2262433"/>
              <a:gd name="connsiteX1" fmla="*/ 5470688 w 6271967"/>
              <a:gd name="connsiteY1" fmla="*/ 0 h 2262433"/>
              <a:gd name="connsiteX2" fmla="*/ 6271967 w 6271967"/>
              <a:gd name="connsiteY2" fmla="*/ 2262433 h 2262433"/>
              <a:gd name="connsiteX3" fmla="*/ 0 w 6271967"/>
              <a:gd name="connsiteY3" fmla="*/ 2262433 h 2262433"/>
              <a:gd name="connsiteX4" fmla="*/ 0 w 6271967"/>
              <a:gd name="connsiteY4" fmla="*/ 0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1967" h="2262433">
                <a:moveTo>
                  <a:pt x="0" y="0"/>
                </a:moveTo>
                <a:lnTo>
                  <a:pt x="5470688" y="0"/>
                </a:lnTo>
                <a:lnTo>
                  <a:pt x="6271967" y="2262433"/>
                </a:lnTo>
                <a:lnTo>
                  <a:pt x="0" y="2262433"/>
                </a:lnTo>
                <a:lnTo>
                  <a:pt x="0" y="0"/>
                </a:lnTo>
                <a:close/>
              </a:path>
            </a:pathLst>
          </a:cu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16581" y="2334718"/>
            <a:ext cx="3172268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1500" cap="small" spc="300" baseline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aseline="0"/>
              <a:t>National Counterintelligence and Security Center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8" y="1046559"/>
            <a:ext cx="1142184" cy="114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03151" y="2334718"/>
            <a:ext cx="2643258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500" cap="small" spc="300" baseline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Office of the Director of National Intelligence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110" y="82057"/>
            <a:ext cx="1154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15" y="104655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6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66334"/>
            <a:ext cx="10515600" cy="428397"/>
          </a:xfrm>
          <a:prstGeom prst="rect">
            <a:avLst/>
          </a:prstGeom>
        </p:spPr>
        <p:txBody>
          <a:bodyPr lIns="45720" rIns="45720" anchor="ctr" anchorCtr="1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>
                <a:solidFill>
                  <a:srgbClr val="0021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0249" y="6457154"/>
            <a:ext cx="367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baseline="0">
                <a:solidFill>
                  <a:schemeClr val="bg1">
                    <a:lumMod val="50000"/>
                  </a:schemeClr>
                </a:solidFill>
              </a:rPr>
              <a:t>Special Security Directorate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10" y="82057"/>
            <a:ext cx="1154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NCSC</a:t>
            </a:r>
          </a:p>
        </p:txBody>
      </p:sp>
    </p:spTree>
    <p:extLst>
      <p:ext uri="{BB962C8B-B14F-4D97-AF65-F5344CB8AC3E}">
        <p14:creationId xmlns:p14="http://schemas.microsoft.com/office/powerpoint/2010/main" val="2878282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C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Left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Office"/>
          <p:cNvSpPr txBox="1"/>
          <p:nvPr/>
        </p:nvSpPr>
        <p:spPr>
          <a:xfrm>
            <a:off x="7000249" y="6457154"/>
            <a:ext cx="367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i="1" baseline="0">
                <a:solidFill>
                  <a:schemeClr val="bg1">
                    <a:lumMod val="50000"/>
                  </a:schemeClr>
                </a:solidFill>
              </a:rPr>
              <a:t>Special Security Directorate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wo Content Title"/>
          <p:cNvSpPr>
            <a:spLocks noGrp="1"/>
          </p:cNvSpPr>
          <p:nvPr>
            <p:ph type="title" hasCustomPrompt="1"/>
          </p:nvPr>
        </p:nvSpPr>
        <p:spPr>
          <a:xfrm>
            <a:off x="838200" y="732957"/>
            <a:ext cx="10515600" cy="495142"/>
          </a:xfrm>
          <a:prstGeom prst="rect">
            <a:avLst/>
          </a:prstGeom>
        </p:spPr>
        <p:txBody>
          <a:bodyPr lIns="45720" rIns="45720" anchor="ctr" anchorCtr="1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>
                <a:solidFill>
                  <a:srgbClr val="0021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Right"/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10" y="82057"/>
            <a:ext cx="1154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NCSC</a:t>
            </a:r>
          </a:p>
        </p:txBody>
      </p:sp>
    </p:spTree>
    <p:extLst>
      <p:ext uri="{BB962C8B-B14F-4D97-AF65-F5344CB8AC3E}">
        <p14:creationId xmlns:p14="http://schemas.microsoft.com/office/powerpoint/2010/main" val="40051020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CSC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0249" y="6457154"/>
            <a:ext cx="367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baseline="0">
                <a:solidFill>
                  <a:schemeClr val="bg1">
                    <a:lumMod val="50000"/>
                  </a:schemeClr>
                </a:solidFill>
              </a:rPr>
              <a:t>Office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10" y="82057"/>
            <a:ext cx="1154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NCSC</a:t>
            </a:r>
          </a:p>
        </p:txBody>
      </p:sp>
    </p:spTree>
    <p:extLst>
      <p:ext uri="{BB962C8B-B14F-4D97-AF65-F5344CB8AC3E}">
        <p14:creationId xmlns:p14="http://schemas.microsoft.com/office/powerpoint/2010/main" val="34094044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CSC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7851"/>
            <a:ext cx="12192000" cy="570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35" y="68286"/>
            <a:ext cx="11544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4188" y="6516017"/>
            <a:ext cx="288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i="1">
                <a:solidFill>
                  <a:srgbClr val="002147"/>
                </a:solidFill>
              </a:rPr>
              <a:t>Office of the Director of National Intelligence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24584" y="3922473"/>
            <a:ext cx="81428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09866" y="1787161"/>
            <a:ext cx="3172268" cy="1980656"/>
            <a:chOff x="6116581" y="1046559"/>
            <a:chExt cx="3172268" cy="1980656"/>
          </a:xfrm>
        </p:grpSpPr>
        <p:sp>
          <p:nvSpPr>
            <p:cNvPr id="20" name="TextBox 19"/>
            <p:cNvSpPr txBox="1"/>
            <p:nvPr/>
          </p:nvSpPr>
          <p:spPr>
            <a:xfrm>
              <a:off x="6116581" y="2334718"/>
              <a:ext cx="3172268" cy="6924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>
                <a:defRPr sz="1500" cap="small" spc="300" baseline="0"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baseline="0"/>
                <a:t>National Counterintelligence and Security Center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215" y="1046559"/>
              <a:ext cx="1143000" cy="1143000"/>
            </a:xfrm>
            <a:prstGeom prst="rect">
              <a:avLst/>
            </a:prstGeom>
          </p:spPr>
        </p:pic>
      </p:grpSp>
      <p:sp>
        <p:nvSpPr>
          <p:cNvPr id="13" name="Rectangle 17">
            <a:extLst>
              <a:ext uri="{FF2B5EF4-FFF2-40B4-BE49-F238E27FC236}">
                <a16:creationId xmlns:a16="http://schemas.microsoft.com/office/drawing/2014/main" id="{90DF8F06-CF73-43E9-AE3C-54E00D037AF2}"/>
              </a:ext>
            </a:extLst>
          </p:cNvPr>
          <p:cNvSpPr/>
          <p:nvPr userDrawn="1"/>
        </p:nvSpPr>
        <p:spPr>
          <a:xfrm>
            <a:off x="-1" y="578744"/>
            <a:ext cx="1280525" cy="46277"/>
          </a:xfrm>
          <a:custGeom>
            <a:avLst/>
            <a:gdLst>
              <a:gd name="connsiteX0" fmla="*/ 0 w 1285288"/>
              <a:gd name="connsiteY0" fmla="*/ 2381 h 48100"/>
              <a:gd name="connsiteX1" fmla="*/ 1285288 w 1285288"/>
              <a:gd name="connsiteY1" fmla="*/ 0 h 48100"/>
              <a:gd name="connsiteX2" fmla="*/ 1273382 w 1285288"/>
              <a:gd name="connsiteY2" fmla="*/ 48100 h 48100"/>
              <a:gd name="connsiteX3" fmla="*/ 0 w 1285288"/>
              <a:gd name="connsiteY3" fmla="*/ 48100 h 48100"/>
              <a:gd name="connsiteX4" fmla="*/ 0 w 1285288"/>
              <a:gd name="connsiteY4" fmla="*/ 2381 h 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88" h="48100">
                <a:moveTo>
                  <a:pt x="0" y="2381"/>
                </a:moveTo>
                <a:lnTo>
                  <a:pt x="1285288" y="0"/>
                </a:lnTo>
                <a:lnTo>
                  <a:pt x="1273382" y="48100"/>
                </a:lnTo>
                <a:lnTo>
                  <a:pt x="0" y="48100"/>
                </a:lnTo>
                <a:lnTo>
                  <a:pt x="0" y="2381"/>
                </a:lnTo>
                <a:close/>
              </a:path>
            </a:pathLst>
          </a:custGeom>
          <a:solidFill>
            <a:srgbClr val="7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3384B5C-364E-47E7-A4AE-814AC1070E9A}"/>
              </a:ext>
            </a:extLst>
          </p:cNvPr>
          <p:cNvSpPr/>
          <p:nvPr userDrawn="1"/>
        </p:nvSpPr>
        <p:spPr>
          <a:xfrm rot="10800000">
            <a:off x="10875411" y="6220495"/>
            <a:ext cx="1316588" cy="57661"/>
          </a:xfrm>
          <a:custGeom>
            <a:avLst/>
            <a:gdLst>
              <a:gd name="connsiteX0" fmla="*/ 0 w 1285288"/>
              <a:gd name="connsiteY0" fmla="*/ 2381 h 48100"/>
              <a:gd name="connsiteX1" fmla="*/ 1285288 w 1285288"/>
              <a:gd name="connsiteY1" fmla="*/ 0 h 48100"/>
              <a:gd name="connsiteX2" fmla="*/ 1273382 w 1285288"/>
              <a:gd name="connsiteY2" fmla="*/ 48100 h 48100"/>
              <a:gd name="connsiteX3" fmla="*/ 0 w 1285288"/>
              <a:gd name="connsiteY3" fmla="*/ 48100 h 48100"/>
              <a:gd name="connsiteX4" fmla="*/ 0 w 1285288"/>
              <a:gd name="connsiteY4" fmla="*/ 2381 h 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88" h="48100">
                <a:moveTo>
                  <a:pt x="0" y="2381"/>
                </a:moveTo>
                <a:lnTo>
                  <a:pt x="1285288" y="0"/>
                </a:lnTo>
                <a:lnTo>
                  <a:pt x="1273382" y="48100"/>
                </a:lnTo>
                <a:lnTo>
                  <a:pt x="0" y="48100"/>
                </a:lnTo>
                <a:lnTo>
                  <a:pt x="0" y="2381"/>
                </a:lnTo>
                <a:close/>
              </a:path>
            </a:pathLst>
          </a:custGeom>
          <a:solidFill>
            <a:srgbClr val="7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63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>
          <a:xfrm>
            <a:off x="1223010" y="-1292"/>
            <a:ext cx="9714450" cy="582417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729344" y="-3127"/>
            <a:ext cx="697230" cy="58425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678973" y="-2582"/>
            <a:ext cx="697230" cy="584999"/>
          </a:xfrm>
          <a:prstGeom prst="parallelogram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2582"/>
            <a:ext cx="1223010" cy="584999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/>
          <p:cNvSpPr/>
          <p:nvPr/>
        </p:nvSpPr>
        <p:spPr>
          <a:xfrm>
            <a:off x="-1" y="578744"/>
            <a:ext cx="1280525" cy="46277"/>
          </a:xfrm>
          <a:custGeom>
            <a:avLst/>
            <a:gdLst>
              <a:gd name="connsiteX0" fmla="*/ 0 w 1285288"/>
              <a:gd name="connsiteY0" fmla="*/ 2381 h 48100"/>
              <a:gd name="connsiteX1" fmla="*/ 1285288 w 1285288"/>
              <a:gd name="connsiteY1" fmla="*/ 0 h 48100"/>
              <a:gd name="connsiteX2" fmla="*/ 1273382 w 1285288"/>
              <a:gd name="connsiteY2" fmla="*/ 48100 h 48100"/>
              <a:gd name="connsiteX3" fmla="*/ 0 w 1285288"/>
              <a:gd name="connsiteY3" fmla="*/ 48100 h 48100"/>
              <a:gd name="connsiteX4" fmla="*/ 0 w 1285288"/>
              <a:gd name="connsiteY4" fmla="*/ 2381 h 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88" h="48100">
                <a:moveTo>
                  <a:pt x="0" y="2381"/>
                </a:moveTo>
                <a:lnTo>
                  <a:pt x="1285288" y="0"/>
                </a:lnTo>
                <a:lnTo>
                  <a:pt x="1273382" y="48100"/>
                </a:lnTo>
                <a:lnTo>
                  <a:pt x="0" y="48100"/>
                </a:lnTo>
                <a:lnTo>
                  <a:pt x="0" y="2381"/>
                </a:lnTo>
                <a:close/>
              </a:path>
            </a:pathLst>
          </a:custGeom>
          <a:solidFill>
            <a:srgbClr val="7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1254540" y="6275583"/>
            <a:ext cx="9682920" cy="582417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>
            <a:off x="10727055" y="6273748"/>
            <a:ext cx="697230" cy="58425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/>
          <p:cNvSpPr/>
          <p:nvPr/>
        </p:nvSpPr>
        <p:spPr>
          <a:xfrm rot="10800000">
            <a:off x="10875411" y="6220495"/>
            <a:ext cx="1316588" cy="57661"/>
          </a:xfrm>
          <a:custGeom>
            <a:avLst/>
            <a:gdLst>
              <a:gd name="connsiteX0" fmla="*/ 0 w 1285288"/>
              <a:gd name="connsiteY0" fmla="*/ 2381 h 48100"/>
              <a:gd name="connsiteX1" fmla="*/ 1285288 w 1285288"/>
              <a:gd name="connsiteY1" fmla="*/ 0 h 48100"/>
              <a:gd name="connsiteX2" fmla="*/ 1273382 w 1285288"/>
              <a:gd name="connsiteY2" fmla="*/ 48100 h 48100"/>
              <a:gd name="connsiteX3" fmla="*/ 0 w 1285288"/>
              <a:gd name="connsiteY3" fmla="*/ 48100 h 48100"/>
              <a:gd name="connsiteX4" fmla="*/ 0 w 1285288"/>
              <a:gd name="connsiteY4" fmla="*/ 2381 h 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88" h="48100">
                <a:moveTo>
                  <a:pt x="0" y="2381"/>
                </a:moveTo>
                <a:lnTo>
                  <a:pt x="1285288" y="0"/>
                </a:lnTo>
                <a:lnTo>
                  <a:pt x="1273382" y="48100"/>
                </a:lnTo>
                <a:lnTo>
                  <a:pt x="0" y="48100"/>
                </a:lnTo>
                <a:lnTo>
                  <a:pt x="0" y="2381"/>
                </a:lnTo>
                <a:close/>
              </a:path>
            </a:pathLst>
          </a:custGeom>
          <a:solidFill>
            <a:srgbClr val="7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/>
        </p:nvSpPr>
        <p:spPr>
          <a:xfrm>
            <a:off x="10783614" y="6275583"/>
            <a:ext cx="1408386" cy="582417"/>
          </a:xfrm>
          <a:prstGeom prst="parallelogram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968990" y="6275583"/>
            <a:ext cx="1223010" cy="5824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0" name="AACG_CaveatHeader_Shape"/>
          <p:cNvSpPr txBox="1"/>
          <p:nvPr/>
        </p:nvSpPr>
        <p:spPr>
          <a:xfrm>
            <a:off x="0" y="27940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>
              <a:solidFill>
                <a:srgbClr val="000000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rmance.gov/trusted-workforc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3C11-247A-44C0-B257-20A9A9F3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6608"/>
            <a:ext cx="10515600" cy="423203"/>
          </a:xfrm>
        </p:spPr>
        <p:txBody>
          <a:bodyPr/>
          <a:lstStyle/>
          <a:p>
            <a:r>
              <a:rPr lang="en-US"/>
              <a:t>Trusted Workforce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D8325-AE91-4C0B-ACE4-D99584829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246451"/>
            <a:ext cx="10515600" cy="376485"/>
          </a:xfrm>
        </p:spPr>
        <p:txBody>
          <a:bodyPr/>
          <a:lstStyle/>
          <a:p>
            <a:r>
              <a:rPr lang="en-US"/>
              <a:t>Connect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5155-6514-470F-BA9B-DC893AE49E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Chief, Personnel Security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FC3DB-E04C-4523-BFFB-A4423A3F99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Patricia Gaviria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FD797-A0A6-41EA-855C-A06099DECE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Special Security Directorate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5440BA-7E40-477D-BD21-4C67BEE636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October 19, 2023</a:t>
            </a:r>
          </a:p>
        </p:txBody>
      </p:sp>
    </p:spTree>
    <p:extLst>
      <p:ext uri="{BB962C8B-B14F-4D97-AF65-F5344CB8AC3E}">
        <p14:creationId xmlns:p14="http://schemas.microsoft.com/office/powerpoint/2010/main" val="12283836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E6F43-C7BC-4143-863D-5CCAC485A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400" y="4314649"/>
            <a:ext cx="5181600" cy="821322"/>
          </a:xfrm>
        </p:spPr>
        <p:txBody>
          <a:bodyPr/>
          <a:lstStyle/>
          <a:p>
            <a:pPr defTabSz="457200"/>
            <a:r>
              <a:rPr lang="en-US" sz="2800" b="1" cap="all" spc="255" dirty="0">
                <a:solidFill>
                  <a:srgbClr val="155594"/>
                </a:solidFill>
              </a:rPr>
              <a:t>Historically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C6085-481B-4B4E-9D76-3E133CAF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On the Horizon:</a:t>
            </a:r>
            <a:br>
              <a:rPr lang="fr-FR"/>
            </a:br>
            <a:r>
              <a:rPr lang="en-US"/>
              <a:t>Annual Vetting Appraisal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3952C-C914-4E20-B0D0-EAD36D8C122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5519" y="1881793"/>
            <a:ext cx="4524504" cy="597224"/>
          </a:xfrm>
        </p:spPr>
        <p:txBody>
          <a:bodyPr/>
          <a:lstStyle/>
          <a:p>
            <a:pPr defTabSz="457200"/>
            <a:r>
              <a:rPr lang="en-US" sz="2800" b="1" cap="all" spc="255">
                <a:solidFill>
                  <a:srgbClr val="155594"/>
                </a:solidFill>
              </a:rPr>
              <a:t>Going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F3973-2829-4AA5-B6AC-DE2A212C90DA}"/>
              </a:ext>
            </a:extLst>
          </p:cNvPr>
          <p:cNvSpPr txBox="1"/>
          <p:nvPr/>
        </p:nvSpPr>
        <p:spPr>
          <a:xfrm>
            <a:off x="425519" y="2383005"/>
            <a:ext cx="7285521" cy="1578427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b="1"/>
              <a:t>Annual Vetting Appraisal (AVA)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Annual wellness and security check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Completed by the individual and supervisors</a:t>
            </a:r>
          </a:p>
          <a:p>
            <a:pPr marL="692150"/>
            <a:r>
              <a:rPr lang="en-US" b="1"/>
              <a:t>Continuous Evaluation</a:t>
            </a:r>
          </a:p>
          <a:p>
            <a:pPr marL="1254125" lvl="1" indent="-285750">
              <a:buFont typeface="Arial" panose="020B0604020202020204" pitchFamily="34" charset="0"/>
              <a:buChar char="•"/>
            </a:pPr>
            <a:r>
              <a:rPr lang="en-US"/>
              <a:t>Automated ongoing checks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EC3DDFF-F54F-44B2-A5CD-C14879611C82}"/>
              </a:ext>
            </a:extLst>
          </p:cNvPr>
          <p:cNvSpPr txBox="1"/>
          <p:nvPr/>
        </p:nvSpPr>
        <p:spPr>
          <a:xfrm>
            <a:off x="7806645" y="2180405"/>
            <a:ext cx="3812396" cy="18768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More complete picture into the health of the workforce.</a:t>
            </a:r>
          </a:p>
          <a:p>
            <a:pPr algn="ctr"/>
            <a:r>
              <a:rPr lang="en-US" sz="1800" dirty="0"/>
              <a:t>Allows agencies to help their workforce to get the help they need earlier and create a </a:t>
            </a:r>
            <a:r>
              <a:rPr lang="en-US" sz="2000" b="1" dirty="0"/>
              <a:t>reduction of risk for all parties!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A6268059-06FB-45EF-B213-824FEAECBFB4}"/>
              </a:ext>
            </a:extLst>
          </p:cNvPr>
          <p:cNvSpPr/>
          <p:nvPr/>
        </p:nvSpPr>
        <p:spPr>
          <a:xfrm>
            <a:off x="4068279" y="2437852"/>
            <a:ext cx="562612" cy="597224"/>
          </a:xfrm>
          <a:prstGeom prst="mathPlus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0EA2DD68-032B-437D-ABFB-25CFF5D3DAFE}"/>
              </a:ext>
            </a:extLst>
          </p:cNvPr>
          <p:cNvSpPr/>
          <p:nvPr/>
        </p:nvSpPr>
        <p:spPr>
          <a:xfrm>
            <a:off x="7396338" y="2383005"/>
            <a:ext cx="820615" cy="727099"/>
          </a:xfrm>
          <a:prstGeom prst="mathEqual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A6DC9-A97E-4973-A9ED-AFB7C2D7C757}"/>
              </a:ext>
            </a:extLst>
          </p:cNvPr>
          <p:cNvSpPr txBox="1"/>
          <p:nvPr/>
        </p:nvSpPr>
        <p:spPr>
          <a:xfrm>
            <a:off x="779836" y="4725310"/>
            <a:ext cx="7285521" cy="914372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b="1" dirty="0"/>
              <a:t>Standard Form 86 (SF86)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Every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Completed by individual</a:t>
            </a:r>
          </a:p>
          <a:p>
            <a:pPr marL="692150"/>
            <a:r>
              <a:rPr lang="en-US" b="1" dirty="0"/>
              <a:t>Periodic Reinvestigation</a:t>
            </a:r>
          </a:p>
          <a:p>
            <a:pPr marL="1254125" lvl="1" indent="-285750">
              <a:buFont typeface="Arial" panose="020B0604020202020204" pitchFamily="34" charset="0"/>
              <a:buChar char="•"/>
            </a:pPr>
            <a:r>
              <a:rPr lang="en-US" dirty="0"/>
              <a:t>Every 5 years</a:t>
            </a: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144260E4-4248-4CAE-B148-110FE164E7C7}"/>
              </a:ext>
            </a:extLst>
          </p:cNvPr>
          <p:cNvSpPr/>
          <p:nvPr/>
        </p:nvSpPr>
        <p:spPr>
          <a:xfrm>
            <a:off x="7806646" y="4689379"/>
            <a:ext cx="820615" cy="727099"/>
          </a:xfrm>
          <a:prstGeom prst="mathEqual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54D47B0-F3AC-410E-94B3-D9C86333DB4A}"/>
              </a:ext>
            </a:extLst>
          </p:cNvPr>
          <p:cNvSpPr txBox="1"/>
          <p:nvPr/>
        </p:nvSpPr>
        <p:spPr>
          <a:xfrm>
            <a:off x="8216953" y="4558475"/>
            <a:ext cx="3312256" cy="1021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Large gap in time where issues are left to fester creating a </a:t>
            </a:r>
            <a:r>
              <a:rPr lang="en-US" sz="2000" b="1" dirty="0"/>
              <a:t>5 year risk period.</a:t>
            </a:r>
            <a:endParaRPr lang="en-US" sz="1800" b="1" dirty="0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AEE0CC-AF92-466E-BB00-0F5C3CCCB12B}"/>
              </a:ext>
            </a:extLst>
          </p:cNvPr>
          <p:cNvSpPr/>
          <p:nvPr/>
        </p:nvSpPr>
        <p:spPr>
          <a:xfrm>
            <a:off x="4220583" y="4583669"/>
            <a:ext cx="820616" cy="940436"/>
          </a:xfrm>
          <a:prstGeom prst="chevron">
            <a:avLst>
              <a:gd name="adj" fmla="val 62310"/>
            </a:avLst>
          </a:prstGeom>
          <a:solidFill>
            <a:srgbClr val="00306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64358-B4BA-4863-BBF8-E3D0C68D1A89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923907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E6F43-C7BC-4143-863D-5CCAC485A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13351"/>
            <a:ext cx="5181600" cy="821322"/>
          </a:xfrm>
        </p:spPr>
        <p:txBody>
          <a:bodyPr/>
          <a:lstStyle/>
          <a:p>
            <a:pPr defTabSz="457200"/>
            <a:r>
              <a:rPr lang="en-US" sz="2800" b="1" cap="all" spc="255" dirty="0">
                <a:solidFill>
                  <a:srgbClr val="155594"/>
                </a:solidFill>
              </a:rPr>
              <a:t>Start Early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C6085-481B-4B4E-9D76-3E133CAF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C6F58-877F-4458-817E-715660A3A3C2}"/>
              </a:ext>
            </a:extLst>
          </p:cNvPr>
          <p:cNvSpPr txBox="1"/>
          <p:nvPr/>
        </p:nvSpPr>
        <p:spPr>
          <a:xfrm>
            <a:off x="974494" y="1893115"/>
            <a:ext cx="853292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Review and understand the SF-86 – soon to be Personnel Vetting Questionnaire (PVQ)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Start gathering your information now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Compile your list, with timelines, of past addresses, employers, and contacts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Think about your prior activities/behavior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It is better to disclose because the whole of person concept!</a:t>
            </a:r>
            <a:endParaRPr lang="en-US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Look at your online presence - see what is says about you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Give a head's up to friends/references.  After you get a conditional job offer and complete your paperwork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Keep looking at USA jobs and other agency websites for vacancies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F62904-E497-4F30-B9C2-0400DAB4CA21}"/>
              </a:ext>
            </a:extLst>
          </p:cNvPr>
          <p:cNvGrpSpPr/>
          <p:nvPr/>
        </p:nvGrpSpPr>
        <p:grpSpPr>
          <a:xfrm>
            <a:off x="2227729" y="2033006"/>
            <a:ext cx="7902488" cy="3832805"/>
            <a:chOff x="2227729" y="2033006"/>
            <a:chExt cx="7902488" cy="383280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647FA9-0305-4F68-AF29-4CD11AE8C197}"/>
                </a:ext>
              </a:extLst>
            </p:cNvPr>
            <p:cNvSpPr/>
            <p:nvPr/>
          </p:nvSpPr>
          <p:spPr>
            <a:xfrm>
              <a:off x="2227729" y="2033006"/>
              <a:ext cx="2920666" cy="962492"/>
            </a:xfrm>
            <a:custGeom>
              <a:avLst/>
              <a:gdLst>
                <a:gd name="connsiteX0" fmla="*/ 0 w 2920666"/>
                <a:gd name="connsiteY0" fmla="*/ 0 h 962492"/>
                <a:gd name="connsiteX1" fmla="*/ 2920666 w 2920666"/>
                <a:gd name="connsiteY1" fmla="*/ 0 h 962492"/>
                <a:gd name="connsiteX2" fmla="*/ 2920666 w 2920666"/>
                <a:gd name="connsiteY2" fmla="*/ 962492 h 962492"/>
                <a:gd name="connsiteX3" fmla="*/ 0 w 2920666"/>
                <a:gd name="connsiteY3" fmla="*/ 962492 h 962492"/>
                <a:gd name="connsiteX4" fmla="*/ 0 w 2920666"/>
                <a:gd name="connsiteY4" fmla="*/ 0 h 9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666" h="962492">
                  <a:moveTo>
                    <a:pt x="0" y="0"/>
                  </a:moveTo>
                  <a:lnTo>
                    <a:pt x="2920666" y="0"/>
                  </a:lnTo>
                  <a:lnTo>
                    <a:pt x="2920666" y="962492"/>
                  </a:lnTo>
                  <a:lnTo>
                    <a:pt x="0" y="9624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marL="0" lvl="0" indent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100" kern="1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305A16-7A3F-460B-91E2-9BFBB33B633A}"/>
                </a:ext>
              </a:extLst>
            </p:cNvPr>
            <p:cNvSpPr/>
            <p:nvPr/>
          </p:nvSpPr>
          <p:spPr>
            <a:xfrm>
              <a:off x="2227729" y="4062570"/>
              <a:ext cx="2920666" cy="1803241"/>
            </a:xfrm>
            <a:custGeom>
              <a:avLst/>
              <a:gdLst>
                <a:gd name="connsiteX0" fmla="*/ 0 w 2920666"/>
                <a:gd name="connsiteY0" fmla="*/ 0 h 1803241"/>
                <a:gd name="connsiteX1" fmla="*/ 2920666 w 2920666"/>
                <a:gd name="connsiteY1" fmla="*/ 0 h 1803241"/>
                <a:gd name="connsiteX2" fmla="*/ 2920666 w 2920666"/>
                <a:gd name="connsiteY2" fmla="*/ 1803241 h 1803241"/>
                <a:gd name="connsiteX3" fmla="*/ 0 w 2920666"/>
                <a:gd name="connsiteY3" fmla="*/ 1803241 h 1803241"/>
                <a:gd name="connsiteX4" fmla="*/ 0 w 2920666"/>
                <a:gd name="connsiteY4" fmla="*/ 0 h 18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666" h="1803241">
                  <a:moveTo>
                    <a:pt x="0" y="0"/>
                  </a:moveTo>
                  <a:lnTo>
                    <a:pt x="2920666" y="0"/>
                  </a:lnTo>
                  <a:lnTo>
                    <a:pt x="2920666" y="1803241"/>
                  </a:lnTo>
                  <a:lnTo>
                    <a:pt x="0" y="1803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ED0559-05E1-46E3-837D-E2AFF43CEDF8}"/>
                </a:ext>
              </a:extLst>
            </p:cNvPr>
            <p:cNvSpPr/>
            <p:nvPr/>
          </p:nvSpPr>
          <p:spPr>
            <a:xfrm>
              <a:off x="7206042" y="4062570"/>
              <a:ext cx="2924175" cy="1803241"/>
            </a:xfrm>
            <a:custGeom>
              <a:avLst/>
              <a:gdLst>
                <a:gd name="connsiteX0" fmla="*/ 0 w 2924175"/>
                <a:gd name="connsiteY0" fmla="*/ 0 h 1803241"/>
                <a:gd name="connsiteX1" fmla="*/ 2924175 w 2924175"/>
                <a:gd name="connsiteY1" fmla="*/ 0 h 1803241"/>
                <a:gd name="connsiteX2" fmla="*/ 2924175 w 2924175"/>
                <a:gd name="connsiteY2" fmla="*/ 1803241 h 1803241"/>
                <a:gd name="connsiteX3" fmla="*/ 0 w 2924175"/>
                <a:gd name="connsiteY3" fmla="*/ 1803241 h 1803241"/>
                <a:gd name="connsiteX4" fmla="*/ 0 w 2924175"/>
                <a:gd name="connsiteY4" fmla="*/ 0 h 18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175" h="1803241">
                  <a:moveTo>
                    <a:pt x="0" y="0"/>
                  </a:moveTo>
                  <a:lnTo>
                    <a:pt x="2924175" y="0"/>
                  </a:lnTo>
                  <a:lnTo>
                    <a:pt x="2924175" y="1803241"/>
                  </a:lnTo>
                  <a:lnTo>
                    <a:pt x="0" y="1803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B4BFF3C-1B28-468D-9131-CCEA9B3F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1314" y="1580128"/>
            <a:ext cx="1959807" cy="279543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8D9E6AD-66BD-47AC-ADF1-4427864DE856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626654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A9E67EB-C5B0-4949-8B6A-7961D8FB0270}"/>
              </a:ext>
            </a:extLst>
          </p:cNvPr>
          <p:cNvSpPr txBox="1"/>
          <p:nvPr/>
        </p:nvSpPr>
        <p:spPr>
          <a:xfrm>
            <a:off x="587141" y="4145273"/>
            <a:ext cx="11261557" cy="104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None/>
            </a:pPr>
            <a:r>
              <a:rPr lang="en-US" sz="3200" b="1" dirty="0">
                <a:solidFill>
                  <a:srgbClr val="0021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 more about Trusted Workforce 2.0 by visiting:</a:t>
            </a:r>
          </a:p>
          <a:p>
            <a:pPr marL="0" indent="0" algn="ctr" defTabSz="457200">
              <a:buNone/>
            </a:pPr>
            <a:r>
              <a:rPr lang="en-US" sz="3200" b="1" dirty="0">
                <a:solidFill>
                  <a:srgbClr val="0021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www.performance.gov/trusted-workforce</a:t>
            </a:r>
            <a:r>
              <a:rPr lang="en-US" sz="3200" b="1" dirty="0">
                <a:solidFill>
                  <a:srgbClr val="0021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85D5D-ACEB-4C4A-8F9B-5DFF06659981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089132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15B77F-706D-4463-A238-E75DBA92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82" y="795640"/>
            <a:ext cx="10515600" cy="513207"/>
          </a:xfrm>
        </p:spPr>
        <p:txBody>
          <a:bodyPr/>
          <a:lstStyle/>
          <a:p>
            <a:r>
              <a:rPr lang="en-US" cap="all" dirty="0"/>
              <a:t>Background: </a:t>
            </a:r>
            <a:br>
              <a:rPr lang="en-US" cap="all" dirty="0"/>
            </a:br>
            <a:r>
              <a:rPr lang="en-US" cap="all" dirty="0"/>
              <a:t>What is personnel security vetting?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6A4F66-0553-4414-8931-1E0C7379F4D6}"/>
              </a:ext>
            </a:extLst>
          </p:cNvPr>
          <p:cNvSpPr/>
          <p:nvPr/>
        </p:nvSpPr>
        <p:spPr>
          <a:xfrm>
            <a:off x="553246" y="2456329"/>
            <a:ext cx="11085508" cy="2449045"/>
          </a:xfrm>
          <a:prstGeom prst="roundRect">
            <a:avLst>
              <a:gd name="adj" fmla="val 480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 defTabSz="457200">
              <a:lnSpc>
                <a:spcPct val="90000"/>
              </a:lnSpc>
              <a:spcBef>
                <a:spcPts val="1000"/>
              </a:spcBef>
            </a:pPr>
            <a:r>
              <a:rPr lang="en-US" sz="2800" b="1" cap="all" spc="200" dirty="0">
                <a:solidFill>
                  <a:srgbClr val="155594"/>
                </a:solidFill>
              </a:rPr>
              <a:t>Government Personnel Vetting Domains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68B615-B3D6-4575-B817-EA0885C30E73}"/>
              </a:ext>
            </a:extLst>
          </p:cNvPr>
          <p:cNvSpPr/>
          <p:nvPr/>
        </p:nvSpPr>
        <p:spPr>
          <a:xfrm>
            <a:off x="692766" y="3363164"/>
            <a:ext cx="3415211" cy="1246935"/>
          </a:xfrm>
          <a:prstGeom prst="roundRect">
            <a:avLst>
              <a:gd name="adj" fmla="val 48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National Security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Trusted with access to classified information (through a security clearance)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5C2A0-4830-40E5-825B-1B67E977C206}"/>
              </a:ext>
            </a:extLst>
          </p:cNvPr>
          <p:cNvSpPr/>
          <p:nvPr/>
        </p:nvSpPr>
        <p:spPr>
          <a:xfrm>
            <a:off x="4371177" y="3363164"/>
            <a:ext cx="3415211" cy="1246936"/>
          </a:xfrm>
          <a:prstGeom prst="roundRect">
            <a:avLst>
              <a:gd name="adj" fmla="val 48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Suitability / Fitness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Trusted to work for, or on behalf of, the Federal Government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DD6705-E2B2-4C70-8B06-0BA660F8D02D}"/>
              </a:ext>
            </a:extLst>
          </p:cNvPr>
          <p:cNvSpPr/>
          <p:nvPr/>
        </p:nvSpPr>
        <p:spPr>
          <a:xfrm>
            <a:off x="8049589" y="3368517"/>
            <a:ext cx="3415211" cy="1241582"/>
          </a:xfrm>
          <a:prstGeom prst="roundRect">
            <a:avLst>
              <a:gd name="adj" fmla="val 48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Credentialing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Trusted with a badge granting physical/ logical access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BEFE5-2914-44E2-9F00-11E71B6DADF7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45813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BD5F20-6F2A-461E-99EA-5CC42C043944}"/>
              </a:ext>
            </a:extLst>
          </p:cNvPr>
          <p:cNvGrpSpPr/>
          <p:nvPr/>
        </p:nvGrpSpPr>
        <p:grpSpPr>
          <a:xfrm flipH="1">
            <a:off x="4559872" y="1447237"/>
            <a:ext cx="3150404" cy="4995429"/>
            <a:chOff x="4188652" y="1645927"/>
            <a:chExt cx="3150404" cy="4995429"/>
          </a:xfrm>
        </p:grpSpPr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03993C12-4D0F-4904-89EC-6CDE510BBCBB}"/>
                </a:ext>
              </a:extLst>
            </p:cNvPr>
            <p:cNvSpPr/>
            <p:nvPr/>
          </p:nvSpPr>
          <p:spPr>
            <a:xfrm>
              <a:off x="4934622" y="1645927"/>
              <a:ext cx="2404434" cy="24048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03064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4687BB-92D9-4315-8338-519BA88F9655}"/>
                </a:ext>
              </a:extLst>
            </p:cNvPr>
            <p:cNvSpPr/>
            <p:nvPr/>
          </p:nvSpPr>
          <p:spPr>
            <a:xfrm>
              <a:off x="5182239" y="2661586"/>
              <a:ext cx="1696091" cy="667888"/>
            </a:xfrm>
            <a:custGeom>
              <a:avLst/>
              <a:gdLst>
                <a:gd name="connsiteX0" fmla="*/ 0 w 1411694"/>
                <a:gd name="connsiteY0" fmla="*/ 0 h 667888"/>
                <a:gd name="connsiteX1" fmla="*/ 1411694 w 1411694"/>
                <a:gd name="connsiteY1" fmla="*/ 0 h 667888"/>
                <a:gd name="connsiteX2" fmla="*/ 1411694 w 1411694"/>
                <a:gd name="connsiteY2" fmla="*/ 667888 h 667888"/>
                <a:gd name="connsiteX3" fmla="*/ 0 w 1411694"/>
                <a:gd name="connsiteY3" fmla="*/ 667888 h 667888"/>
                <a:gd name="connsiteX4" fmla="*/ 0 w 1411694"/>
                <a:gd name="connsiteY4" fmla="*/ 0 h 6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694" h="667888">
                  <a:moveTo>
                    <a:pt x="0" y="0"/>
                  </a:moveTo>
                  <a:lnTo>
                    <a:pt x="1411694" y="0"/>
                  </a:lnTo>
                  <a:lnTo>
                    <a:pt x="1411694" y="667888"/>
                  </a:lnTo>
                  <a:lnTo>
                    <a:pt x="0" y="6678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cap="all" spc="0" baseline="0" dirty="0">
                  <a:solidFill>
                    <a:srgbClr val="155594"/>
                  </a:solidFill>
                  <a:latin typeface="Arial"/>
                  <a:ea typeface="+mn-ea"/>
                  <a:cs typeface="+mn-cs"/>
                </a:rPr>
                <a:t>Initiation</a:t>
              </a:r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986CAF4B-4C37-4C8C-82FA-01C373002248}"/>
                </a:ext>
              </a:extLst>
            </p:cNvPr>
            <p:cNvSpPr/>
            <p:nvPr/>
          </p:nvSpPr>
          <p:spPr>
            <a:xfrm>
              <a:off x="4188652" y="2978933"/>
              <a:ext cx="2404434" cy="240480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D8C1FA-5880-4531-A762-B76295FFE043}"/>
                </a:ext>
              </a:extLst>
            </p:cNvPr>
            <p:cNvSpPr/>
            <p:nvPr/>
          </p:nvSpPr>
          <p:spPr>
            <a:xfrm>
              <a:off x="4739373" y="3915576"/>
              <a:ext cx="2129432" cy="667888"/>
            </a:xfrm>
            <a:custGeom>
              <a:avLst/>
              <a:gdLst>
                <a:gd name="connsiteX0" fmla="*/ 0 w 1926439"/>
                <a:gd name="connsiteY0" fmla="*/ 0 h 667888"/>
                <a:gd name="connsiteX1" fmla="*/ 1926439 w 1926439"/>
                <a:gd name="connsiteY1" fmla="*/ 0 h 667888"/>
                <a:gd name="connsiteX2" fmla="*/ 1926439 w 1926439"/>
                <a:gd name="connsiteY2" fmla="*/ 667888 h 667888"/>
                <a:gd name="connsiteX3" fmla="*/ 0 w 1926439"/>
                <a:gd name="connsiteY3" fmla="*/ 667888 h 667888"/>
                <a:gd name="connsiteX4" fmla="*/ 0 w 1926439"/>
                <a:gd name="connsiteY4" fmla="*/ 0 h 6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439" h="667888">
                  <a:moveTo>
                    <a:pt x="0" y="0"/>
                  </a:moveTo>
                  <a:lnTo>
                    <a:pt x="1926439" y="0"/>
                  </a:lnTo>
                  <a:lnTo>
                    <a:pt x="1926439" y="667888"/>
                  </a:lnTo>
                  <a:lnTo>
                    <a:pt x="0" y="6678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all" spc="0" baseline="0" dirty="0">
                  <a:solidFill>
                    <a:srgbClr val="155594"/>
                  </a:solidFill>
                  <a:latin typeface="+mn-lt"/>
                  <a:ea typeface="+mn-ea"/>
                  <a:cs typeface="+mn-cs"/>
                </a:rPr>
                <a:t>Investigation</a:t>
              </a:r>
              <a:endParaRPr lang="en-US" sz="1600" kern="1200" dirty="0"/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37A95C3-5FBA-458A-AF06-CF25C0AFF628}"/>
                </a:ext>
              </a:extLst>
            </p:cNvPr>
            <p:cNvSpPr/>
            <p:nvPr/>
          </p:nvSpPr>
          <p:spPr>
            <a:xfrm>
              <a:off x="5105754" y="4574747"/>
              <a:ext cx="2065781" cy="2066609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2C451B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65B4BE2-6759-44D9-9013-04ED3D4D7C32}"/>
                </a:ext>
              </a:extLst>
            </p:cNvPr>
            <p:cNvSpPr/>
            <p:nvPr/>
          </p:nvSpPr>
          <p:spPr>
            <a:xfrm>
              <a:off x="4739373" y="5133081"/>
              <a:ext cx="2355820" cy="667888"/>
            </a:xfrm>
            <a:custGeom>
              <a:avLst/>
              <a:gdLst>
                <a:gd name="connsiteX0" fmla="*/ 0 w 2355820"/>
                <a:gd name="connsiteY0" fmla="*/ 0 h 667888"/>
                <a:gd name="connsiteX1" fmla="*/ 2355820 w 2355820"/>
                <a:gd name="connsiteY1" fmla="*/ 0 h 667888"/>
                <a:gd name="connsiteX2" fmla="*/ 2355820 w 2355820"/>
                <a:gd name="connsiteY2" fmla="*/ 667888 h 667888"/>
                <a:gd name="connsiteX3" fmla="*/ 0 w 2355820"/>
                <a:gd name="connsiteY3" fmla="*/ 667888 h 667888"/>
                <a:gd name="connsiteX4" fmla="*/ 0 w 2355820"/>
                <a:gd name="connsiteY4" fmla="*/ 0 h 6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820" h="667888">
                  <a:moveTo>
                    <a:pt x="0" y="0"/>
                  </a:moveTo>
                  <a:lnTo>
                    <a:pt x="2355820" y="0"/>
                  </a:lnTo>
                  <a:lnTo>
                    <a:pt x="2355820" y="667888"/>
                  </a:lnTo>
                  <a:lnTo>
                    <a:pt x="0" y="6678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all" spc="0" baseline="0" dirty="0">
                  <a:solidFill>
                    <a:srgbClr val="155594"/>
                  </a:solidFill>
                  <a:latin typeface="Arial"/>
                  <a:ea typeface="+mn-ea"/>
                  <a:cs typeface="+mn-cs"/>
                </a:rPr>
                <a:t>Adjudication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B84A254-64AC-4FE0-9919-08418A3B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763"/>
            <a:ext cx="10515600" cy="428625"/>
          </a:xfrm>
        </p:spPr>
        <p:txBody>
          <a:bodyPr/>
          <a:lstStyle/>
          <a:p>
            <a:r>
              <a:rPr lang="en-US" cap="all"/>
              <a:t>Background:</a:t>
            </a:r>
            <a:br>
              <a:rPr lang="en-US" cap="all"/>
            </a:br>
            <a:r>
              <a:rPr lang="en-US" cap="all"/>
              <a:t>Personnel Security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88B0B-B326-4653-83B0-AAF29D5F040D}"/>
              </a:ext>
            </a:extLst>
          </p:cNvPr>
          <p:cNvSpPr txBox="1"/>
          <p:nvPr/>
        </p:nvSpPr>
        <p:spPr>
          <a:xfrm>
            <a:off x="144728" y="1636846"/>
            <a:ext cx="48853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Determination made my hiring/requesting agency confirming the security clearance requirement.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Applicant completes investigative documents and provides to hiring/requesting agency.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Hiring/requesting agency sending Investigative Request to Investigative Service Provider (ISP).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895F4-411E-487B-8220-00875F3413CC}"/>
              </a:ext>
            </a:extLst>
          </p:cNvPr>
          <p:cNvSpPr txBox="1"/>
          <p:nvPr/>
        </p:nvSpPr>
        <p:spPr>
          <a:xfrm>
            <a:off x="7370276" y="3277551"/>
            <a:ext cx="44794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Investigative Service Provider initiates background investigation.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Information gathered on applicant.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7D718-9387-4A83-B37E-A07C84DDE31C}"/>
              </a:ext>
            </a:extLst>
          </p:cNvPr>
          <p:cNvSpPr txBox="1"/>
          <p:nvPr/>
        </p:nvSpPr>
        <p:spPr>
          <a:xfrm>
            <a:off x="688318" y="5069548"/>
            <a:ext cx="42549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Hiring/requesting agency conducts adjudication.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Clearance determination is made.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AE23B-0AA1-48DB-9497-C743940BDB5B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5228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C932-2371-4FD7-A99F-FDB6734F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Background:</a:t>
            </a:r>
            <a:br>
              <a:rPr lang="en-US" cap="all"/>
            </a:br>
            <a:r>
              <a:rPr lang="en-US" cap="all"/>
              <a:t>Adjudication Process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ACBDDEA-E56D-4C2B-9FE2-62FD3953006A}"/>
              </a:ext>
            </a:extLst>
          </p:cNvPr>
          <p:cNvSpPr/>
          <p:nvPr/>
        </p:nvSpPr>
        <p:spPr>
          <a:xfrm>
            <a:off x="5704856" y="4194168"/>
            <a:ext cx="595726" cy="381265"/>
          </a:xfrm>
          <a:prstGeom prst="downArrow">
            <a:avLst/>
          </a:prstGeom>
          <a:solidFill>
            <a:srgbClr val="15559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ABCB52C-C184-41AB-B498-A47CF2D683F8}"/>
              </a:ext>
            </a:extLst>
          </p:cNvPr>
          <p:cNvSpPr/>
          <p:nvPr/>
        </p:nvSpPr>
        <p:spPr>
          <a:xfrm>
            <a:off x="2301551" y="4341010"/>
            <a:ext cx="7402335" cy="714871"/>
          </a:xfrm>
          <a:custGeom>
            <a:avLst/>
            <a:gdLst>
              <a:gd name="connsiteX0" fmla="*/ 0 w 2859487"/>
              <a:gd name="connsiteY0" fmla="*/ 0 h 714871"/>
              <a:gd name="connsiteX1" fmla="*/ 2859487 w 2859487"/>
              <a:gd name="connsiteY1" fmla="*/ 0 h 714871"/>
              <a:gd name="connsiteX2" fmla="*/ 2859487 w 2859487"/>
              <a:gd name="connsiteY2" fmla="*/ 714871 h 714871"/>
              <a:gd name="connsiteX3" fmla="*/ 0 w 2859487"/>
              <a:gd name="connsiteY3" fmla="*/ 714871 h 714871"/>
              <a:gd name="connsiteX4" fmla="*/ 0 w 2859487"/>
              <a:gd name="connsiteY4" fmla="*/ 0 h 7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87" h="714871">
                <a:moveTo>
                  <a:pt x="0" y="0"/>
                </a:moveTo>
                <a:lnTo>
                  <a:pt x="2859487" y="0"/>
                </a:lnTo>
                <a:lnTo>
                  <a:pt x="2859487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marL="262255" lvl="0" indent="0" algn="ctr">
              <a:spcBef>
                <a:spcPts val="185"/>
              </a:spcBef>
              <a:spcAft>
                <a:spcPct val="35000"/>
              </a:spcAft>
              <a:buNone/>
            </a:pPr>
            <a:r>
              <a:rPr lang="en-US" b="1" cap="all" spc="100">
                <a:solidFill>
                  <a:srgbClr val="155594"/>
                </a:solidFill>
              </a:rPr>
              <a:t>National Security Adjudicative Guidelines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E477D8-8034-4669-B60D-F6938423AC36}"/>
              </a:ext>
            </a:extLst>
          </p:cNvPr>
          <p:cNvGrpSpPr/>
          <p:nvPr/>
        </p:nvGrpSpPr>
        <p:grpSpPr>
          <a:xfrm>
            <a:off x="3883845" y="1943100"/>
            <a:ext cx="4147787" cy="2204349"/>
            <a:chOff x="3688140" y="2143048"/>
            <a:chExt cx="3383280" cy="26688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6A41768-97ED-462D-9F89-3FF6E0C5C5FC}"/>
                </a:ext>
              </a:extLst>
            </p:cNvPr>
            <p:cNvSpPr/>
            <p:nvPr/>
          </p:nvSpPr>
          <p:spPr>
            <a:xfrm>
              <a:off x="3767744" y="2283571"/>
              <a:ext cx="3206083" cy="1067542"/>
            </a:xfrm>
            <a:prstGeom prst="ellipse">
              <a:avLst/>
            </a:prstGeom>
            <a:ln>
              <a:solidFill>
                <a:srgbClr val="2C451B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7969AA-3FDF-4037-B4A6-6FED527DB671}"/>
                </a:ext>
              </a:extLst>
            </p:cNvPr>
            <p:cNvSpPr/>
            <p:nvPr/>
          </p:nvSpPr>
          <p:spPr>
            <a:xfrm>
              <a:off x="4612321" y="3627453"/>
              <a:ext cx="645306" cy="704111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36" tIns="169736" rIns="169736" bIns="169736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Credit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D5ECF4-1FCA-45A4-A8FF-E58E44164BC7}"/>
                </a:ext>
              </a:extLst>
            </p:cNvPr>
            <p:cNvSpPr/>
            <p:nvPr/>
          </p:nvSpPr>
          <p:spPr>
            <a:xfrm>
              <a:off x="4124428" y="2657324"/>
              <a:ext cx="672869" cy="820152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Interviews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A027DEF-7F44-4266-91EE-4CD421A6FA8C}"/>
                </a:ext>
              </a:extLst>
            </p:cNvPr>
            <p:cNvSpPr/>
            <p:nvPr/>
          </p:nvSpPr>
          <p:spPr>
            <a:xfrm>
              <a:off x="5730930" y="2429598"/>
              <a:ext cx="867125" cy="958052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Law Enforcement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D21D38-6209-480F-82E9-1F194055B480}"/>
                </a:ext>
              </a:extLst>
            </p:cNvPr>
            <p:cNvSpPr/>
            <p:nvPr/>
          </p:nvSpPr>
          <p:spPr>
            <a:xfrm>
              <a:off x="5075632" y="3920428"/>
              <a:ext cx="663798" cy="822960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rgbClr val="003064"/>
            </a:solidFill>
            <a:ln>
              <a:solidFill>
                <a:srgbClr val="2C451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Records Checks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89AFDB-BD56-499E-9546-39B1F4F087A6}"/>
                </a:ext>
              </a:extLst>
            </p:cNvPr>
            <p:cNvSpPr/>
            <p:nvPr/>
          </p:nvSpPr>
          <p:spPr>
            <a:xfrm>
              <a:off x="4697445" y="2871922"/>
              <a:ext cx="719025" cy="826729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rgbClr val="79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Employers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D0C771-A8E6-4331-B998-A03EA8B4A316}"/>
                </a:ext>
              </a:extLst>
            </p:cNvPr>
            <p:cNvSpPr/>
            <p:nvPr/>
          </p:nvSpPr>
          <p:spPr>
            <a:xfrm>
              <a:off x="5379781" y="3049486"/>
              <a:ext cx="822960" cy="977755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BI Results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55141F-D057-4B97-9B6A-1F4B2453B3AA}"/>
                </a:ext>
              </a:extLst>
            </p:cNvPr>
            <p:cNvSpPr/>
            <p:nvPr/>
          </p:nvSpPr>
          <p:spPr>
            <a:xfrm>
              <a:off x="5160756" y="2548350"/>
              <a:ext cx="578673" cy="679524"/>
            </a:xfrm>
            <a:custGeom>
              <a:avLst/>
              <a:gdLst>
                <a:gd name="connsiteX0" fmla="*/ 0 w 1072307"/>
                <a:gd name="connsiteY0" fmla="*/ 536154 h 1072307"/>
                <a:gd name="connsiteX1" fmla="*/ 536154 w 1072307"/>
                <a:gd name="connsiteY1" fmla="*/ 0 h 1072307"/>
                <a:gd name="connsiteX2" fmla="*/ 1072308 w 1072307"/>
                <a:gd name="connsiteY2" fmla="*/ 536154 h 1072307"/>
                <a:gd name="connsiteX3" fmla="*/ 536154 w 1072307"/>
                <a:gd name="connsiteY3" fmla="*/ 1072308 h 1072307"/>
                <a:gd name="connsiteX4" fmla="*/ 0 w 1072307"/>
                <a:gd name="connsiteY4" fmla="*/ 536154 h 10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7" h="1072307">
                  <a:moveTo>
                    <a:pt x="0" y="536154"/>
                  </a:moveTo>
                  <a:cubicBezTo>
                    <a:pt x="0" y="240044"/>
                    <a:pt x="240044" y="0"/>
                    <a:pt x="536154" y="0"/>
                  </a:cubicBezTo>
                  <a:cubicBezTo>
                    <a:pt x="832264" y="0"/>
                    <a:pt x="1072308" y="240044"/>
                    <a:pt x="1072308" y="536154"/>
                  </a:cubicBezTo>
                  <a:cubicBezTo>
                    <a:pt x="1072308" y="832264"/>
                    <a:pt x="832264" y="1072308"/>
                    <a:pt x="536154" y="1072308"/>
                  </a:cubicBezTo>
                  <a:cubicBezTo>
                    <a:pt x="240044" y="1072308"/>
                    <a:pt x="0" y="832264"/>
                    <a:pt x="0" y="536154"/>
                  </a:cubicBezTo>
                  <a:close/>
                </a:path>
              </a:pathLst>
            </a:custGeom>
            <a:solidFill>
              <a:srgbClr val="0F243F"/>
            </a:solidFill>
            <a:ln>
              <a:solidFill>
                <a:srgbClr val="00306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School</a:t>
              </a:r>
            </a:p>
          </p:txBody>
        </p:sp>
        <p:sp>
          <p:nvSpPr>
            <p:cNvPr id="48" name="Shape 47">
              <a:extLst>
                <a:ext uri="{FF2B5EF4-FFF2-40B4-BE49-F238E27FC236}">
                  <a16:creationId xmlns:a16="http://schemas.microsoft.com/office/drawing/2014/main" id="{77EE5A51-A7AE-4339-9C22-9BE742781E67}"/>
                </a:ext>
              </a:extLst>
            </p:cNvPr>
            <p:cNvSpPr/>
            <p:nvPr/>
          </p:nvSpPr>
          <p:spPr>
            <a:xfrm>
              <a:off x="3688140" y="2143048"/>
              <a:ext cx="3383280" cy="2668855"/>
            </a:xfrm>
            <a:prstGeom prst="funnel">
              <a:avLst/>
            </a:prstGeom>
            <a:ln w="19050">
              <a:solidFill>
                <a:srgbClr val="003064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3D9BD51-1F6C-443A-BBBC-681FF7FCCBAC}"/>
              </a:ext>
            </a:extLst>
          </p:cNvPr>
          <p:cNvSpPr txBox="1"/>
          <p:nvPr/>
        </p:nvSpPr>
        <p:spPr>
          <a:xfrm>
            <a:off x="2944222" y="1760314"/>
            <a:ext cx="6199433" cy="10684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09268"/>
              </a:avLst>
            </a:prstTxWarp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1000"/>
              </a:spcBef>
            </a:pPr>
            <a:r>
              <a:rPr lang="en-US" sz="2600" b="1" cap="all" spc="300" dirty="0">
                <a:solidFill>
                  <a:srgbClr val="155594"/>
                </a:solidFill>
              </a:rPr>
              <a:t>Whole of Person Concept</a:t>
            </a:r>
          </a:p>
        </p:txBody>
      </p:sp>
      <p:sp>
        <p:nvSpPr>
          <p:cNvPr id="56" name="object 43">
            <a:extLst>
              <a:ext uri="{FF2B5EF4-FFF2-40B4-BE49-F238E27FC236}">
                <a16:creationId xmlns:a16="http://schemas.microsoft.com/office/drawing/2014/main" id="{965AA37E-40E6-40C7-8B59-6B5565489CE8}"/>
              </a:ext>
            </a:extLst>
          </p:cNvPr>
          <p:cNvSpPr txBox="1"/>
          <p:nvPr/>
        </p:nvSpPr>
        <p:spPr>
          <a:xfrm>
            <a:off x="1896821" y="5975043"/>
            <a:ext cx="8624236" cy="49244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600" b="1" cap="all" spc="100" dirty="0">
                <a:cs typeface="Calibri"/>
              </a:rPr>
              <a:t>Nature &amp; Extent</a:t>
            </a:r>
            <a:r>
              <a:rPr lang="en-US" sz="1600" b="1" cap="all" spc="100" dirty="0">
                <a:cs typeface="Calibri"/>
              </a:rPr>
              <a:t>  |  </a:t>
            </a:r>
            <a:r>
              <a:rPr sz="1600" b="1" cap="all" spc="100" dirty="0">
                <a:cs typeface="Calibri"/>
              </a:rPr>
              <a:t>Frequency</a:t>
            </a:r>
            <a:r>
              <a:rPr lang="en-US" sz="1600" b="1" cap="all" spc="100" dirty="0">
                <a:cs typeface="Calibri"/>
              </a:rPr>
              <a:t>  |  R</a:t>
            </a:r>
            <a:r>
              <a:rPr sz="1600" b="1" cap="all" spc="100" dirty="0">
                <a:cs typeface="Calibri"/>
              </a:rPr>
              <a:t>ecency</a:t>
            </a:r>
            <a:r>
              <a:rPr lang="en-US" sz="1600" b="1" cap="all" spc="100" dirty="0">
                <a:cs typeface="Calibri"/>
              </a:rPr>
              <a:t>  |  M</a:t>
            </a:r>
            <a:r>
              <a:rPr sz="1600" b="1" cap="all" spc="100" dirty="0">
                <a:cs typeface="Calibri"/>
              </a:rPr>
              <a:t>aturity</a:t>
            </a:r>
            <a:r>
              <a:rPr lang="en-US" sz="1600" b="1" cap="all" spc="100" dirty="0">
                <a:cs typeface="Calibri"/>
              </a:rPr>
              <a:t>  |  </a:t>
            </a:r>
            <a:r>
              <a:rPr sz="1600" b="1" cap="all" spc="100" dirty="0">
                <a:cs typeface="Calibri"/>
              </a:rPr>
              <a:t>Motivation</a:t>
            </a:r>
            <a:r>
              <a:rPr lang="en-US" sz="1600" b="1" cap="all" spc="100" dirty="0">
                <a:cs typeface="Calibri"/>
              </a:rPr>
              <a:t>   </a:t>
            </a:r>
            <a:r>
              <a:rPr sz="1600" b="1" cap="all" spc="100" dirty="0">
                <a:cs typeface="Calibri"/>
              </a:rPr>
              <a:t>Rehabilitatio</a:t>
            </a:r>
            <a:r>
              <a:rPr lang="en-US" sz="1600" b="1" cap="all" spc="100" dirty="0">
                <a:cs typeface="Calibri"/>
              </a:rPr>
              <a:t>n  |  </a:t>
            </a:r>
            <a:r>
              <a:rPr sz="1600" b="1" cap="all" spc="100" dirty="0">
                <a:cs typeface="Calibri"/>
              </a:rPr>
              <a:t>Potential for Pressure</a:t>
            </a:r>
            <a:endParaRPr sz="2000" b="1" cap="all" spc="100" dirty="0">
              <a:cs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C6BFF4-72BA-4855-B9EA-27B92396939F}"/>
              </a:ext>
            </a:extLst>
          </p:cNvPr>
          <p:cNvSpPr txBox="1"/>
          <p:nvPr/>
        </p:nvSpPr>
        <p:spPr>
          <a:xfrm>
            <a:off x="2386093" y="4769644"/>
            <a:ext cx="7645692" cy="1155846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Allegiance to the United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Foreign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Foreign Preference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Sexual Behavior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Personal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Financial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Alcohol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Drug Involvement and Substance Misuse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Psychological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Criminal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Handling Protected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Outside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Use of Information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endParaRPr lang="en-US" sz="1200" dirty="0"/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57700ED-7FE4-4721-A9C6-AC4ACAC52F3F}"/>
              </a:ext>
            </a:extLst>
          </p:cNvPr>
          <p:cNvCxnSpPr/>
          <p:nvPr/>
        </p:nvCxnSpPr>
        <p:spPr>
          <a:xfrm rot="16200000" flipV="1">
            <a:off x="9334761" y="4810444"/>
            <a:ext cx="706741" cy="525173"/>
          </a:xfrm>
          <a:prstGeom prst="bentConnector3">
            <a:avLst>
              <a:gd name="adj1" fmla="val 10039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4EC5E40-4E75-4013-90E0-39CADA10E5A8}"/>
              </a:ext>
            </a:extLst>
          </p:cNvPr>
          <p:cNvCxnSpPr/>
          <p:nvPr/>
        </p:nvCxnSpPr>
        <p:spPr>
          <a:xfrm rot="5400000" flipH="1" flipV="1">
            <a:off x="2210767" y="4810444"/>
            <a:ext cx="706741" cy="525173"/>
          </a:xfrm>
          <a:prstGeom prst="bentConnector3">
            <a:avLst>
              <a:gd name="adj1" fmla="val 10039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FFE36F8-1350-48A7-8D0F-4907261EEF24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14654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3D4C-25DF-41F6-81B2-1D585794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38" y="766334"/>
            <a:ext cx="10001725" cy="428397"/>
          </a:xfrm>
        </p:spPr>
        <p:txBody>
          <a:bodyPr/>
          <a:lstStyle/>
          <a:p>
            <a:r>
              <a:rPr lang="en-US" cap="all" dirty="0">
                <a:latin typeface="+mn-lt"/>
              </a:rPr>
              <a:t>Why does personnel security vetting need reform?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AEAABA-1939-454B-A3BD-7C80F535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70445"/>
              </p:ext>
            </p:extLst>
          </p:nvPr>
        </p:nvGraphicFramePr>
        <p:xfrm>
          <a:off x="1352076" y="1600200"/>
          <a:ext cx="9487849" cy="3226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kern="1200" cap="all" spc="100" baseline="0">
                          <a:solidFill>
                            <a:srgbClr val="155594"/>
                          </a:solidFill>
                          <a:latin typeface="+mn-lt"/>
                          <a:ea typeface="+mn-ea"/>
                          <a:cs typeface="+mn-cs"/>
                        </a:rPr>
                        <a:t>Alignment to 21st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kern="1200" cap="all" spc="100" baseline="0">
                          <a:solidFill>
                            <a:srgbClr val="155594"/>
                          </a:solidFill>
                          <a:latin typeface="+mn-lt"/>
                          <a:ea typeface="+mn-ea"/>
                          <a:cs typeface="+mn-cs"/>
                        </a:rPr>
                        <a:t>Century Mission Needs</a:t>
                      </a:r>
                    </a:p>
                  </a:txBody>
                  <a:tcPr marL="0" marR="0" marT="23495" marB="0" anchor="ctr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kern="1200" cap="all" spc="100" baseline="0">
                          <a:solidFill>
                            <a:srgbClr val="155594"/>
                          </a:solidFill>
                          <a:latin typeface="+mn-lt"/>
                          <a:ea typeface="+mn-ea"/>
                          <a:cs typeface="+mn-cs"/>
                        </a:rPr>
                        <a:t>Modernizing Technology</a:t>
                      </a:r>
                    </a:p>
                  </a:txBody>
                  <a:tcPr marL="0" marR="0" marT="23495" marB="0" anchor="ctr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863"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i="0" kern="1200" cap="all" spc="100" baseline="0">
                          <a:solidFill>
                            <a:srgbClr val="155594"/>
                          </a:solidFill>
                          <a:latin typeface="+mn-lt"/>
                          <a:ea typeface="+mn-ea"/>
                          <a:cs typeface="+mn-cs"/>
                        </a:rPr>
                        <a:t>Evolving Societal Norms</a:t>
                      </a:r>
                    </a:p>
                  </a:txBody>
                  <a:tcPr marL="0" marR="0" marT="23495" marB="0" anchor="ctr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600" b="1" i="0" kern="1200" cap="all" spc="100" baseline="0" dirty="0">
                          <a:solidFill>
                            <a:srgbClr val="155594"/>
                          </a:solidFill>
                          <a:latin typeface="+mn-lt"/>
                          <a:ea typeface="+mn-ea"/>
                          <a:cs typeface="+mn-cs"/>
                        </a:rPr>
                        <a:t>High Cost of Failure</a:t>
                      </a:r>
                    </a:p>
                  </a:txBody>
                  <a:tcPr marL="0" marR="0" marT="23495" marB="0" anchor="ctr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9">
            <a:extLst>
              <a:ext uri="{FF2B5EF4-FFF2-40B4-BE49-F238E27FC236}">
                <a16:creationId xmlns:a16="http://schemas.microsoft.com/office/drawing/2014/main" id="{9BD3BDB3-273F-4287-8F24-9B048CDD6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7840" y="2509252"/>
            <a:ext cx="1313687" cy="1548383"/>
          </a:xfrm>
          <a:prstGeom prst="rect">
            <a:avLst/>
          </a:prstGeom>
        </p:spPr>
      </p:pic>
      <p:pic>
        <p:nvPicPr>
          <p:cNvPr id="11" name="object 10">
            <a:extLst>
              <a:ext uri="{FF2B5EF4-FFF2-40B4-BE49-F238E27FC236}">
                <a16:creationId xmlns:a16="http://schemas.microsoft.com/office/drawing/2014/main" id="{3798C9DF-E2E9-4E16-AB36-E7B6CA0663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37372" y="2509252"/>
            <a:ext cx="1363979" cy="1548383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D8160993-1088-4A96-B55C-6A3A98711F76}"/>
              </a:ext>
            </a:extLst>
          </p:cNvPr>
          <p:cNvPicPr/>
          <p:nvPr/>
        </p:nvPicPr>
        <p:blipFill>
          <a:blip r:embed="rId4"/>
          <a:srcRect t="1255" r="2235" b="1"/>
          <a:stretch>
            <a:fillRect/>
          </a:stretch>
        </p:blipFill>
        <p:spPr>
          <a:xfrm>
            <a:off x="6570192" y="2343149"/>
            <a:ext cx="3333749" cy="1841147"/>
          </a:xfrm>
          <a:prstGeom prst="rect">
            <a:avLst/>
          </a:prstGeom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5F69821F-DDB2-4FF7-823E-9F5C93E31ED3}"/>
              </a:ext>
            </a:extLst>
          </p:cNvPr>
          <p:cNvPicPr/>
          <p:nvPr/>
        </p:nvPicPr>
        <p:blipFill>
          <a:blip r:embed="rId5"/>
          <a:srcRect t="12232"/>
          <a:stretch>
            <a:fillRect/>
          </a:stretch>
        </p:blipFill>
        <p:spPr>
          <a:xfrm>
            <a:off x="1828802" y="4826523"/>
            <a:ext cx="3255394" cy="1240890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85C7E9B2-B4E9-47C2-9967-CF2FC121DB0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93360" y="4829503"/>
            <a:ext cx="3549205" cy="13837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D08162-C688-495C-BEF0-95A22595B544}"/>
              </a:ext>
            </a:extLst>
          </p:cNvPr>
          <p:cNvCxnSpPr/>
          <p:nvPr/>
        </p:nvCxnSpPr>
        <p:spPr>
          <a:xfrm flipH="1">
            <a:off x="6096000" y="1600200"/>
            <a:ext cx="0" cy="4572000"/>
          </a:xfrm>
          <a:prstGeom prst="line">
            <a:avLst/>
          </a:prstGeom>
          <a:ln w="28575">
            <a:solidFill>
              <a:srgbClr val="9FA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2133CC-FC9D-48B3-81F4-C3946D95D60A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2512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B83C-AB92-411B-9FE0-8B306596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334"/>
            <a:ext cx="10515600" cy="428397"/>
          </a:xfrm>
        </p:spPr>
        <p:txBody>
          <a:bodyPr/>
          <a:lstStyle/>
          <a:p>
            <a:r>
              <a:rPr lang="en-US"/>
              <a:t>TRUSTED WORKFORCE 2.0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1919D0-5377-48CC-AF38-13C72BA5E305}"/>
              </a:ext>
            </a:extLst>
          </p:cNvPr>
          <p:cNvGrpSpPr/>
          <p:nvPr/>
        </p:nvGrpSpPr>
        <p:grpSpPr>
          <a:xfrm>
            <a:off x="716912" y="3124994"/>
            <a:ext cx="10758177" cy="1336191"/>
            <a:chOff x="609201" y="5055923"/>
            <a:chExt cx="10758177" cy="13361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8E889F-53F0-41E4-9295-8FFF2EE37191}"/>
                </a:ext>
              </a:extLst>
            </p:cNvPr>
            <p:cNvSpPr/>
            <p:nvPr/>
          </p:nvSpPr>
          <p:spPr>
            <a:xfrm>
              <a:off x="609201" y="5134782"/>
              <a:ext cx="10758177" cy="118872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822CE5-5529-413A-803E-506928DD1E41}"/>
                </a:ext>
              </a:extLst>
            </p:cNvPr>
            <p:cNvGrpSpPr/>
            <p:nvPr/>
          </p:nvGrpSpPr>
          <p:grpSpPr>
            <a:xfrm>
              <a:off x="690929" y="5055923"/>
              <a:ext cx="10648139" cy="1336191"/>
              <a:chOff x="722325" y="5200240"/>
              <a:chExt cx="10648139" cy="133619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CD97E5B-A402-4345-9F64-93D7009FCBC9}"/>
                  </a:ext>
                </a:extLst>
              </p:cNvPr>
              <p:cNvGrpSpPr/>
              <p:nvPr/>
            </p:nvGrpSpPr>
            <p:grpSpPr>
              <a:xfrm>
                <a:off x="1111829" y="5475048"/>
                <a:ext cx="10258635" cy="857320"/>
                <a:chOff x="1111829" y="5263890"/>
                <a:chExt cx="10258635" cy="857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3A0A39C-AC83-41A9-BD28-463D692CB54B}"/>
                    </a:ext>
                  </a:extLst>
                </p:cNvPr>
                <p:cNvGrpSpPr/>
                <p:nvPr/>
              </p:nvGrpSpPr>
              <p:grpSpPr>
                <a:xfrm>
                  <a:off x="7962164" y="5263890"/>
                  <a:ext cx="912429" cy="723321"/>
                  <a:chOff x="8391115" y="1228161"/>
                  <a:chExt cx="837687" cy="631051"/>
                </a:xfrm>
                <a:noFill/>
              </p:grpSpPr>
              <p:sp>
                <p:nvSpPr>
                  <p:cNvPr id="20" name="TextBox 195">
                    <a:extLst>
                      <a:ext uri="{FF2B5EF4-FFF2-40B4-BE49-F238E27FC236}">
                        <a16:creationId xmlns:a16="http://schemas.microsoft.com/office/drawing/2014/main" id="{7E7751B2-1EC6-400B-ADAD-4E757E55FA92}"/>
                      </a:ext>
                    </a:extLst>
                  </p:cNvPr>
                  <p:cNvSpPr txBox="1"/>
                  <p:nvPr/>
                </p:nvSpPr>
                <p:spPr>
                  <a:xfrm>
                    <a:off x="8391115" y="1590697"/>
                    <a:ext cx="837687" cy="26851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</a:rPr>
                      <a:t>INSIGHT</a:t>
                    </a:r>
                    <a:endParaRPr lang="en-US" sz="11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E9A5E08D-2DCA-4390-A44B-D00D2F4F24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590844" y="1228161"/>
                    <a:ext cx="404123" cy="403477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1" name="TextBox 194">
                  <a:extLst>
                    <a:ext uri="{FF2B5EF4-FFF2-40B4-BE49-F238E27FC236}">
                      <a16:creationId xmlns:a16="http://schemas.microsoft.com/office/drawing/2014/main" id="{EBC4C71E-BD49-4D22-8822-52595FFF384B}"/>
                    </a:ext>
                  </a:extLst>
                </p:cNvPr>
                <p:cNvSpPr txBox="1"/>
                <p:nvPr/>
              </p:nvSpPr>
              <p:spPr>
                <a:xfrm>
                  <a:off x="8882538" y="5298827"/>
                  <a:ext cx="2487926" cy="5770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en-US" sz="1400" dirty="0">
                      <a:solidFill>
                        <a:schemeClr val="bg1"/>
                      </a:solidFill>
                    </a:rPr>
                    <a:t>Increased insight provides strategic risk management and protects the mission.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B607BDE-8AD0-4EC0-BF00-1C8D2BE73CD2}"/>
                    </a:ext>
                  </a:extLst>
                </p:cNvPr>
                <p:cNvGrpSpPr/>
                <p:nvPr/>
              </p:nvGrpSpPr>
              <p:grpSpPr>
                <a:xfrm>
                  <a:off x="1111829" y="5327915"/>
                  <a:ext cx="942887" cy="715547"/>
                  <a:chOff x="5446032" y="1227767"/>
                  <a:chExt cx="865650" cy="624268"/>
                </a:xfrm>
                <a:solidFill>
                  <a:srgbClr val="0F243F"/>
                </a:solidFill>
              </p:grpSpPr>
              <p:sp>
                <p:nvSpPr>
                  <p:cNvPr id="18" name="TextBox 190">
                    <a:extLst>
                      <a:ext uri="{FF2B5EF4-FFF2-40B4-BE49-F238E27FC236}">
                        <a16:creationId xmlns:a16="http://schemas.microsoft.com/office/drawing/2014/main" id="{CF5AF764-FF3A-4A3D-9129-5F9A0CC1FCFE}"/>
                      </a:ext>
                    </a:extLst>
                  </p:cNvPr>
                  <p:cNvSpPr txBox="1"/>
                  <p:nvPr/>
                </p:nvSpPr>
                <p:spPr>
                  <a:xfrm>
                    <a:off x="5446032" y="1583520"/>
                    <a:ext cx="865650" cy="26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</a:rPr>
                      <a:t>MISSION</a:t>
                    </a:r>
                  </a:p>
                </p:txBody>
              </p:sp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B5F9A7B8-5104-4638-8B61-E30FB545E5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76795" y="1227767"/>
                    <a:ext cx="404123" cy="403477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02A3C0-5025-4108-BA43-C7E2FAD40BD4}"/>
                    </a:ext>
                  </a:extLst>
                </p:cNvPr>
                <p:cNvSpPr/>
                <p:nvPr/>
              </p:nvSpPr>
              <p:spPr>
                <a:xfrm>
                  <a:off x="2022073" y="5354854"/>
                  <a:ext cx="2618756" cy="7663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Rapid delivery of a trusted workforce to execute the missions of Government.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24489A6-68A5-4FD2-9B7C-2BB235A5BF54}"/>
                    </a:ext>
                  </a:extLst>
                </p:cNvPr>
                <p:cNvGrpSpPr/>
                <p:nvPr/>
              </p:nvGrpSpPr>
              <p:grpSpPr>
                <a:xfrm>
                  <a:off x="4321934" y="5318143"/>
                  <a:ext cx="1040670" cy="725319"/>
                  <a:chOff x="6430865" y="1301309"/>
                  <a:chExt cx="955423" cy="632791"/>
                </a:xfrm>
                <a:noFill/>
              </p:grpSpPr>
              <p:sp>
                <p:nvSpPr>
                  <p:cNvPr id="16" name="TextBox 175">
                    <a:extLst>
                      <a:ext uri="{FF2B5EF4-FFF2-40B4-BE49-F238E27FC236}">
                        <a16:creationId xmlns:a16="http://schemas.microsoft.com/office/drawing/2014/main" id="{E08C1722-4327-40A5-B4A8-29064DA57C5E}"/>
                      </a:ext>
                    </a:extLst>
                  </p:cNvPr>
                  <p:cNvSpPr txBox="1"/>
                  <p:nvPr/>
                </p:nvSpPr>
                <p:spPr>
                  <a:xfrm>
                    <a:off x="6430865" y="1665586"/>
                    <a:ext cx="955423" cy="26851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MOBILITY</a:t>
                    </a:r>
                    <a:endParaRPr lang="en-US" sz="11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764A1F9D-2EEF-4FB5-B0CA-F2D9F01CE4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706838" y="1301309"/>
                    <a:ext cx="403477" cy="403477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5" name="TextBox 174">
                  <a:extLst>
                    <a:ext uri="{FF2B5EF4-FFF2-40B4-BE49-F238E27FC236}">
                      <a16:creationId xmlns:a16="http://schemas.microsoft.com/office/drawing/2014/main" id="{3B741F18-C32D-4E97-8ABA-F91AFD9020A0}"/>
                    </a:ext>
                  </a:extLst>
                </p:cNvPr>
                <p:cNvSpPr txBox="1"/>
                <p:nvPr/>
              </p:nvSpPr>
              <p:spPr>
                <a:xfrm>
                  <a:off x="5380528" y="5354854"/>
                  <a:ext cx="23348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en-US" sz="1400" dirty="0">
                      <a:solidFill>
                        <a:schemeClr val="bg1"/>
                      </a:solidFill>
                    </a:rPr>
                    <a:t>Improved workforce mobility better responds to changes in mission needs.</a:t>
                  </a:r>
                </a:p>
              </p:txBody>
            </p:sp>
          </p:grpSp>
          <p:sp>
            <p:nvSpPr>
              <p:cNvPr id="35" name="TextBox 134">
                <a:extLst>
                  <a:ext uri="{FF2B5EF4-FFF2-40B4-BE49-F238E27FC236}">
                    <a16:creationId xmlns:a16="http://schemas.microsoft.com/office/drawing/2014/main" id="{D8799791-9E16-4A8D-B1F6-E93DC9700C7A}"/>
                  </a:ext>
                </a:extLst>
              </p:cNvPr>
              <p:cNvSpPr txBox="1"/>
              <p:nvPr/>
            </p:nvSpPr>
            <p:spPr>
              <a:xfrm rot="16200000">
                <a:off x="208118" y="5714447"/>
                <a:ext cx="133619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OBJECTIVES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E82066-ED5E-42C6-BF12-78F8ABF0EC2A}"/>
                  </a:ext>
                </a:extLst>
              </p:cNvPr>
              <p:cNvCxnSpPr/>
              <p:nvPr/>
            </p:nvCxnSpPr>
            <p:spPr>
              <a:xfrm flipH="1">
                <a:off x="1083644" y="5347842"/>
                <a:ext cx="0" cy="10058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26393-76F1-4266-8F5C-9DE923C7C7C6}"/>
              </a:ext>
            </a:extLst>
          </p:cNvPr>
          <p:cNvGrpSpPr/>
          <p:nvPr/>
        </p:nvGrpSpPr>
        <p:grpSpPr>
          <a:xfrm>
            <a:off x="2022425" y="1291601"/>
            <a:ext cx="8147150" cy="1809326"/>
            <a:chOff x="2151882" y="2435628"/>
            <a:chExt cx="8147150" cy="1809326"/>
          </a:xfrm>
        </p:grpSpPr>
        <p:pic>
          <p:nvPicPr>
            <p:cNvPr id="4" name="PAC Princ">
              <a:extLst>
                <a:ext uri="{FF2B5EF4-FFF2-40B4-BE49-F238E27FC236}">
                  <a16:creationId xmlns:a16="http://schemas.microsoft.com/office/drawing/2014/main" id="{DD191DA3-C1A8-44B3-B4C9-881221B33E79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57" b="89851" l="3283" r="96854">
                          <a14:foregroundMark x1="4993" y1="11940" x2="52668" y2="14030"/>
                          <a14:foregroundMark x1="52668" y1="14030" x2="75992" y2="9851"/>
                          <a14:foregroundMark x1="75992" y1="9851" x2="93707" y2="12537"/>
                          <a14:foregroundMark x1="96990" y1="8657" x2="96033" y2="73134"/>
                          <a14:foregroundMark x1="88440" y1="78209" x2="5882" y2="68358"/>
                          <a14:foregroundMark x1="3283" y1="52239" x2="9508" y2="57612"/>
                          <a14:foregroundMark x1="48564" y1="9254" x2="48564" y2="9254"/>
                          <a14:foregroundMark x1="95417" y1="10149" x2="95417" y2="10149"/>
                          <a14:backgroundMark x1="2599" y1="25373" x2="2599" y2="25373"/>
                        </a14:backgroundRemoval>
                      </a14:imgEffect>
                    </a14:imgLayer>
                  </a14:imgProps>
                </a:ext>
              </a:extLst>
            </a:blip>
            <a:srcRect t="2656" r="541"/>
            <a:stretch>
              <a:fillRect/>
            </a:stretch>
          </p:blipFill>
          <p:spPr>
            <a:xfrm>
              <a:off x="2176763" y="2480996"/>
              <a:ext cx="8122269" cy="17639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A190F3-B791-4C82-9DCD-685CCA986FCE}"/>
                </a:ext>
              </a:extLst>
            </p:cNvPr>
            <p:cNvSpPr txBox="1"/>
            <p:nvPr/>
          </p:nvSpPr>
          <p:spPr>
            <a:xfrm>
              <a:off x="2407537" y="2848708"/>
              <a:ext cx="1939472" cy="240558"/>
            </a:xfrm>
            <a:prstGeom prst="rect">
              <a:avLst/>
            </a:prstGeom>
            <a:solidFill>
              <a:srgbClr val="0F243F"/>
            </a:solidFill>
          </p:spPr>
          <p:txBody>
            <a:bodyPr wrap="square" rtlCol="0">
              <a:noAutofit/>
            </a:bodyPr>
            <a:lstStyle/>
            <a:p>
              <a:endParaRPr lang="en-US" b="1" spc="140">
                <a:solidFill>
                  <a:schemeClr val="bg1"/>
                </a:solidFill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81F1E6ED-3090-4ACA-A420-9101DA6251F5}"/>
                </a:ext>
              </a:extLst>
            </p:cNvPr>
            <p:cNvSpPr txBox="1"/>
            <p:nvPr/>
          </p:nvSpPr>
          <p:spPr>
            <a:xfrm>
              <a:off x="5591687" y="2857278"/>
              <a:ext cx="1524656" cy="30175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8255" rIns="0" bIns="0" rtlCol="0">
              <a:noAutofit/>
            </a:bodyPr>
            <a:lstStyle/>
            <a:p>
              <a:pPr marL="157480">
                <a:lnSpc>
                  <a:spcPct val="100000"/>
                </a:lnSpc>
                <a:spcBef>
                  <a:spcPts val="65"/>
                </a:spcBef>
              </a:pPr>
              <a:r>
                <a:rPr sz="1000" b="1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Security</a:t>
              </a:r>
              <a:r>
                <a:rPr sz="1000" b="1" spc="-55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 </a:t>
              </a:r>
              <a:r>
                <a:rPr sz="1000" b="1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Executive</a:t>
              </a:r>
              <a:r>
                <a:rPr sz="1000" b="1" spc="-30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 </a:t>
              </a:r>
              <a:r>
                <a:rPr sz="1000" b="1" spc="-20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Agent</a:t>
              </a:r>
              <a:endParaRPr sz="1000" b="1">
                <a:latin typeface="Calibri" panose="020F0502020204030204"/>
                <a:cs typeface="Calibri"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04C4535-6706-44B3-A08B-56932DBE191B}"/>
                </a:ext>
              </a:extLst>
            </p:cNvPr>
            <p:cNvSpPr txBox="1"/>
            <p:nvPr/>
          </p:nvSpPr>
          <p:spPr>
            <a:xfrm>
              <a:off x="7116343" y="2857278"/>
              <a:ext cx="1600080" cy="23198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8255" rIns="0" bIns="0" rtlCol="0">
              <a:noAutofit/>
            </a:bodyPr>
            <a:lstStyle/>
            <a:p>
              <a:pPr marL="128270">
                <a:lnSpc>
                  <a:spcPct val="100000"/>
                </a:lnSpc>
                <a:spcBef>
                  <a:spcPts val="65"/>
                </a:spcBef>
              </a:pPr>
              <a:r>
                <a:rPr sz="1050" b="1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Suit/Cred</a:t>
              </a:r>
              <a:r>
                <a:rPr sz="1050" b="1" spc="-50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 </a:t>
              </a:r>
              <a:r>
                <a:rPr sz="1050" b="1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Executive</a:t>
              </a:r>
              <a:r>
                <a:rPr sz="1050" b="1" spc="-30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 </a:t>
              </a:r>
              <a:r>
                <a:rPr sz="1050" b="1" spc="-20">
                  <a:solidFill>
                    <a:srgbClr val="FFFFFF"/>
                  </a:solidFill>
                  <a:latin typeface="Calibri" panose="020F0502020204030204"/>
                  <a:cs typeface="Calibri"/>
                </a:rPr>
                <a:t>Agent</a:t>
              </a:r>
              <a:endParaRPr sz="1050" b="1">
                <a:latin typeface="Calibri" panose="020F0502020204030204"/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7C051A-2C58-4B36-943B-5754FADCF721}"/>
                </a:ext>
              </a:extLst>
            </p:cNvPr>
            <p:cNvSpPr txBox="1"/>
            <p:nvPr/>
          </p:nvSpPr>
          <p:spPr>
            <a:xfrm>
              <a:off x="2151882" y="2435628"/>
              <a:ext cx="2273350" cy="653638"/>
            </a:xfrm>
            <a:prstGeom prst="rect">
              <a:avLst/>
            </a:prstGeom>
            <a:solidFill>
              <a:srgbClr val="0F243F"/>
            </a:solidFill>
          </p:spPr>
          <p:txBody>
            <a:bodyPr wrap="square" rIns="0" bIns="0" rtlCol="0">
              <a:noAutofit/>
            </a:bodyPr>
            <a:lstStyle/>
            <a:p>
              <a:r>
                <a:rPr lang="en-US" sz="1200" b="1" spc="140" dirty="0">
                  <a:solidFill>
                    <a:schemeClr val="bg1"/>
                  </a:solidFill>
                </a:rPr>
                <a:t>Performance Accountability Council (PAC) Principals</a:t>
              </a:r>
              <a:endParaRPr lang="en-US" b="1" spc="1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A27C54-C372-4F33-8E51-870A6068B800}"/>
              </a:ext>
            </a:extLst>
          </p:cNvPr>
          <p:cNvGrpSpPr/>
          <p:nvPr/>
        </p:nvGrpSpPr>
        <p:grpSpPr>
          <a:xfrm>
            <a:off x="2048559" y="4503954"/>
            <a:ext cx="8151268" cy="1399001"/>
            <a:chOff x="1935391" y="4911340"/>
            <a:chExt cx="9742259" cy="1399001"/>
          </a:xfrm>
        </p:grpSpPr>
        <p:sp>
          <p:nvSpPr>
            <p:cNvPr id="33" name="TextBox 147">
              <a:extLst>
                <a:ext uri="{FF2B5EF4-FFF2-40B4-BE49-F238E27FC236}">
                  <a16:creationId xmlns:a16="http://schemas.microsoft.com/office/drawing/2014/main" id="{9DCA25A7-B2F6-4E50-A086-868348271FE5}"/>
                </a:ext>
              </a:extLst>
            </p:cNvPr>
            <p:cNvSpPr txBox="1"/>
            <p:nvPr/>
          </p:nvSpPr>
          <p:spPr>
            <a:xfrm>
              <a:off x="2165683" y="4925346"/>
              <a:ext cx="95119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1600" b="1" dirty="0"/>
                <a:t>National Background Investigation Services </a:t>
              </a:r>
              <a:r>
                <a:rPr lang="en-US" sz="1600" dirty="0"/>
                <a:t>(NBIS) provides end-to-end personnel security vetting services</a:t>
              </a:r>
            </a:p>
            <a:p>
              <a:pPr>
                <a:spcBef>
                  <a:spcPts val="1200"/>
                </a:spcBef>
              </a:pPr>
              <a:r>
                <a:rPr lang="en-US" sz="1600" b="1" dirty="0"/>
                <a:t>Eliminates</a:t>
              </a:r>
              <a:r>
                <a:rPr lang="en-US" sz="1600" dirty="0"/>
                <a:t> traditional periodic background investigations</a:t>
              </a:r>
            </a:p>
            <a:p>
              <a:pPr>
                <a:spcBef>
                  <a:spcPts val="1200"/>
                </a:spcBef>
              </a:pPr>
              <a:r>
                <a:rPr lang="en-US" sz="1600" b="1" dirty="0"/>
                <a:t>Aligns</a:t>
              </a:r>
              <a:r>
                <a:rPr lang="en-US" sz="1600" dirty="0"/>
                <a:t> investigative tiers and reduces them from five to three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C2B5A31-4BCB-4C9B-9BC4-47FECB7947A3}"/>
                </a:ext>
              </a:extLst>
            </p:cNvPr>
            <p:cNvPicPr/>
            <p:nvPr/>
          </p:nvPicPr>
          <p:blipFill>
            <a:blip r:embed="rId7">
              <a:duotone>
                <a:prstClr val="black"/>
                <a:prstClr val="white">
                  <a:lumMod val="85000"/>
                  <a:tint val="45000"/>
                  <a:satMod val="400000"/>
                </a:prstClr>
              </a:duotone>
            </a:blip>
            <a:stretch>
              <a:fillRect/>
            </a:stretch>
          </p:blipFill>
          <p:spPr>
            <a:xfrm>
              <a:off x="1942491" y="4911340"/>
              <a:ext cx="2743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678764A-6AFE-45D1-96B7-D151782E70DB}"/>
                </a:ext>
              </a:extLst>
            </p:cNvPr>
            <p:cNvPicPr/>
            <p:nvPr/>
          </p:nvPicPr>
          <p:blipFill>
            <a:blip r:embed="rId8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53348" y="5589485"/>
              <a:ext cx="2743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5883554-93AC-43D5-89F6-A03C7A24D3D9}"/>
                </a:ext>
              </a:extLst>
            </p:cNvPr>
            <p:cNvPicPr/>
            <p:nvPr/>
          </p:nvPicPr>
          <p:blipFill>
            <a:blip r:embed="rId8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35391" y="6007446"/>
              <a:ext cx="2743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A458C3-F7BB-4695-8609-C3117E00DCA0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40419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1969-E0BE-47E8-902E-58A205E9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6"/>
            <a:ext cx="10515600" cy="428397"/>
          </a:xfrm>
        </p:spPr>
        <p:txBody>
          <a:bodyPr/>
          <a:lstStyle/>
          <a:p>
            <a:r>
              <a:rPr lang="en-US" dirty="0"/>
              <a:t>CONTINUOUS VETTING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1308-3997-4335-8578-3C59FE5C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310"/>
            <a:ext cx="7227277" cy="2962190"/>
          </a:xfrm>
        </p:spPr>
        <p:txBody>
          <a:bodyPr/>
          <a:lstStyle/>
          <a:p>
            <a:r>
              <a:rPr lang="en-US" sz="1700" dirty="0"/>
              <a:t>Trusted Workforce (TW) 2.0 is built around Continuous Vetting (CV), which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automated record checks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self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agency-specific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event-driven information</a:t>
            </a:r>
          </a:p>
          <a:p>
            <a:r>
              <a:rPr lang="en-US" sz="1700" dirty="0"/>
              <a:t>As of June 2023, over 4.5 million individuals are enrolled in a TW interim capability.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A3219-3C77-427D-ABBE-C708021367D3}"/>
              </a:ext>
            </a:extLst>
          </p:cNvPr>
          <p:cNvGrpSpPr/>
          <p:nvPr/>
        </p:nvGrpSpPr>
        <p:grpSpPr>
          <a:xfrm>
            <a:off x="1797494" y="3530404"/>
            <a:ext cx="3999590" cy="2898647"/>
            <a:chOff x="4042151" y="3586776"/>
            <a:chExt cx="3999590" cy="30638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F83A91-98B2-4D55-8491-70EFE837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061" r="67547" b="17453"/>
            <a:stretch>
              <a:fillRect/>
            </a:stretch>
          </p:blipFill>
          <p:spPr>
            <a:xfrm>
              <a:off x="4042151" y="4148624"/>
              <a:ext cx="3866274" cy="2501978"/>
            </a:xfrm>
            <a:prstGeom prst="rect">
              <a:avLst/>
            </a:prstGeom>
          </p:spPr>
        </p:pic>
        <p:sp>
          <p:nvSpPr>
            <p:cNvPr id="7" name="TextBox 28">
              <a:extLst>
                <a:ext uri="{FF2B5EF4-FFF2-40B4-BE49-F238E27FC236}">
                  <a16:creationId xmlns:a16="http://schemas.microsoft.com/office/drawing/2014/main" id="{4734A95C-5B3E-415E-9D23-2909931F66B6}"/>
                </a:ext>
              </a:extLst>
            </p:cNvPr>
            <p:cNvSpPr txBox="1"/>
            <p:nvPr/>
          </p:nvSpPr>
          <p:spPr>
            <a:xfrm>
              <a:off x="4191909" y="3586776"/>
              <a:ext cx="3849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spc="255">
                  <a:solidFill>
                    <a:srgbClr val="155594"/>
                  </a:solidFill>
                </a:rPr>
                <a:t>PREVIOUS MODEL:</a:t>
              </a:r>
            </a:p>
            <a:p>
              <a:pPr algn="ctr"/>
              <a:r>
                <a:rPr lang="en-US" sz="1600" b="1" spc="255">
                  <a:solidFill>
                    <a:srgbClr val="155594"/>
                  </a:solidFill>
                </a:rPr>
                <a:t>Periodic Reinvestigation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B57AEF-7376-43BA-B339-70E7F506D326}"/>
              </a:ext>
            </a:extLst>
          </p:cNvPr>
          <p:cNvGrpSpPr/>
          <p:nvPr/>
        </p:nvGrpSpPr>
        <p:grpSpPr>
          <a:xfrm>
            <a:off x="6394917" y="3530404"/>
            <a:ext cx="3849832" cy="2962190"/>
            <a:chOff x="7857025" y="3775603"/>
            <a:chExt cx="3849832" cy="2972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2782B5-C2C7-480C-AF90-133D29DB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6678" t="15062" r="868" b="12212"/>
            <a:stretch>
              <a:fillRect/>
            </a:stretch>
          </p:blipFill>
          <p:spPr>
            <a:xfrm>
              <a:off x="7990341" y="4252569"/>
              <a:ext cx="3605644" cy="2495231"/>
            </a:xfrm>
            <a:prstGeom prst="rect">
              <a:avLst/>
            </a:prstGeom>
          </p:spPr>
        </p:pic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31F303B6-B458-4130-8AB0-282C0927F1C3}"/>
                </a:ext>
              </a:extLst>
            </p:cNvPr>
            <p:cNvSpPr txBox="1"/>
            <p:nvPr/>
          </p:nvSpPr>
          <p:spPr>
            <a:xfrm>
              <a:off x="7857025" y="3775603"/>
              <a:ext cx="3849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spc="255">
                  <a:solidFill>
                    <a:srgbClr val="155594"/>
                  </a:solidFill>
                </a:rPr>
                <a:t>TRUSTED WORKFORCE 2.0:</a:t>
              </a:r>
            </a:p>
            <a:p>
              <a:pPr algn="ctr"/>
              <a:r>
                <a:rPr lang="en-US" sz="1600" b="1" spc="255">
                  <a:solidFill>
                    <a:srgbClr val="155594"/>
                  </a:solidFill>
                </a:rPr>
                <a:t>Continuous Vetting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4036D3-667E-40B3-8BE1-B5F8D62D616D}"/>
              </a:ext>
            </a:extLst>
          </p:cNvPr>
          <p:cNvGrpSpPr/>
          <p:nvPr/>
        </p:nvGrpSpPr>
        <p:grpSpPr>
          <a:xfrm>
            <a:off x="8492660" y="1212578"/>
            <a:ext cx="3001492" cy="2115018"/>
            <a:chOff x="8390406" y="1341558"/>
            <a:chExt cx="3001492" cy="19385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8FD089-D590-42DE-B0EA-1B8CFB5BD61A}"/>
                </a:ext>
              </a:extLst>
            </p:cNvPr>
            <p:cNvSpPr txBox="1"/>
            <p:nvPr/>
          </p:nvSpPr>
          <p:spPr>
            <a:xfrm>
              <a:off x="8390406" y="1341558"/>
              <a:ext cx="3001492" cy="1938518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tIns="91440" rtlCol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240"/>
                </a:spcBef>
              </a:pPr>
              <a:r>
                <a:rPr lang="en-US" sz="2400" b="1" dirty="0">
                  <a:solidFill>
                    <a:srgbClr val="1966B3"/>
                  </a:solidFill>
                  <a:cs typeface="Calibri"/>
                </a:rPr>
                <a:t>BENEFITS</a:t>
              </a:r>
              <a:r>
                <a:rPr lang="en-US" sz="2400" b="1" spc="-40" dirty="0">
                  <a:solidFill>
                    <a:srgbClr val="1966B3"/>
                  </a:solidFill>
                  <a:cs typeface="Calibri"/>
                </a:rPr>
                <a:t> </a:t>
              </a:r>
              <a:r>
                <a:rPr lang="en-US" sz="2400" b="1" dirty="0">
                  <a:solidFill>
                    <a:srgbClr val="1966B3"/>
                  </a:solidFill>
                  <a:cs typeface="Calibri"/>
                </a:rPr>
                <a:t>of</a:t>
              </a:r>
              <a:r>
                <a:rPr lang="en-US" sz="2400" b="1" spc="-30" dirty="0">
                  <a:solidFill>
                    <a:srgbClr val="1966B3"/>
                  </a:solidFill>
                  <a:cs typeface="Calibri"/>
                </a:rPr>
                <a:t> </a:t>
              </a:r>
              <a:r>
                <a:rPr lang="en-US" sz="2400" b="1" spc="-25" dirty="0">
                  <a:solidFill>
                    <a:srgbClr val="1966B3"/>
                  </a:solidFill>
                  <a:cs typeface="Calibri"/>
                </a:rPr>
                <a:t>CV</a:t>
              </a:r>
            </a:p>
            <a:p>
              <a:pPr marL="91440" algn="ctr">
                <a:lnSpc>
                  <a:spcPct val="150000"/>
                </a:lnSpc>
                <a:spcBef>
                  <a:spcPts val="5"/>
                </a:spcBef>
                <a:tabLst>
                  <a:tab pos="378460" algn="l"/>
                  <a:tab pos="379095" algn="l"/>
                </a:tabLst>
              </a:pPr>
              <a:r>
                <a:rPr lang="en-US" dirty="0">
                  <a:cs typeface="Calibri"/>
                </a:rPr>
                <a:t>Early</a:t>
              </a:r>
              <a:r>
                <a:rPr lang="en-US" spc="-40" dirty="0">
                  <a:cs typeface="Calibri"/>
                </a:rPr>
                <a:t> </a:t>
              </a:r>
              <a:r>
                <a:rPr lang="en-US" spc="-10" dirty="0">
                  <a:cs typeface="Calibri"/>
                </a:rPr>
                <a:t>detection</a:t>
              </a:r>
              <a:endParaRPr lang="en-US" dirty="0">
                <a:cs typeface="Calibri"/>
              </a:endParaRPr>
            </a:p>
            <a:p>
              <a:pPr marL="91440" algn="ctr">
                <a:lnSpc>
                  <a:spcPct val="150000"/>
                </a:lnSpc>
                <a:tabLst>
                  <a:tab pos="378460" algn="l"/>
                  <a:tab pos="379095" algn="l"/>
                </a:tabLst>
              </a:pPr>
              <a:r>
                <a:rPr lang="en-US" spc="-10" dirty="0">
                  <a:cs typeface="Calibri"/>
                </a:rPr>
                <a:t>Intervention</a:t>
              </a:r>
              <a:endParaRPr lang="en-US" dirty="0">
                <a:cs typeface="Calibri"/>
              </a:endParaRPr>
            </a:p>
            <a:p>
              <a:pPr marL="91440" algn="ctr">
                <a:lnSpc>
                  <a:spcPct val="150000"/>
                </a:lnSpc>
                <a:tabLst>
                  <a:tab pos="378460" algn="l"/>
                  <a:tab pos="379095" algn="l"/>
                </a:tabLst>
              </a:pPr>
              <a:r>
                <a:rPr lang="en-US" dirty="0">
                  <a:cs typeface="Calibri"/>
                </a:rPr>
                <a:t>Wellness</a:t>
              </a:r>
              <a:r>
                <a:rPr lang="en-US" spc="-30" dirty="0">
                  <a:cs typeface="Calibri"/>
                </a:rPr>
                <a:t> </a:t>
              </a:r>
              <a:r>
                <a:rPr lang="en-US" dirty="0">
                  <a:cs typeface="Calibri"/>
                </a:rPr>
                <a:t>&amp;</a:t>
              </a:r>
              <a:r>
                <a:rPr lang="en-US" spc="-45" dirty="0">
                  <a:cs typeface="Calibri"/>
                </a:rPr>
                <a:t> </a:t>
              </a:r>
              <a:r>
                <a:rPr lang="en-US" spc="-10" dirty="0">
                  <a:cs typeface="Calibri"/>
                </a:rPr>
                <a:t>Support</a:t>
              </a:r>
              <a:endParaRPr lang="en-US" dirty="0">
                <a:cs typeface="Calibri"/>
              </a:endParaRPr>
            </a:p>
            <a:p>
              <a:pPr marL="91440" algn="ctr">
                <a:lnSpc>
                  <a:spcPct val="150000"/>
                </a:lnSpc>
                <a:tabLst>
                  <a:tab pos="378460" algn="l"/>
                  <a:tab pos="379095" algn="l"/>
                </a:tabLst>
              </a:pPr>
              <a:r>
                <a:rPr lang="en-US" dirty="0">
                  <a:cs typeface="Calibri"/>
                </a:rPr>
                <a:t>Retention</a:t>
              </a:r>
              <a:r>
                <a:rPr lang="en-US" spc="-25" dirty="0">
                  <a:cs typeface="Calibri"/>
                </a:rPr>
                <a:t> </a:t>
              </a:r>
              <a:r>
                <a:rPr lang="en-US" dirty="0">
                  <a:cs typeface="Calibri"/>
                </a:rPr>
                <a:t>of</a:t>
              </a:r>
              <a:r>
                <a:rPr lang="en-US" spc="-40" dirty="0">
                  <a:cs typeface="Calibri"/>
                </a:rPr>
                <a:t> </a:t>
              </a:r>
              <a:r>
                <a:rPr lang="en-US" dirty="0">
                  <a:cs typeface="Calibri"/>
                </a:rPr>
                <a:t>the</a:t>
              </a:r>
              <a:r>
                <a:rPr lang="en-US" spc="-25" dirty="0">
                  <a:cs typeface="Calibri"/>
                </a:rPr>
                <a:t> </a:t>
              </a:r>
              <a:r>
                <a:rPr lang="en-US" spc="-10" dirty="0">
                  <a:cs typeface="Calibri"/>
                </a:rPr>
                <a:t>Workforce</a:t>
              </a:r>
              <a:endParaRPr lang="en-US" dirty="0">
                <a:cs typeface="Calibri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5E883F-1EBE-4F41-A478-B5149D929ED9}"/>
                </a:ext>
              </a:extLst>
            </p:cNvPr>
            <p:cNvCxnSpPr/>
            <p:nvPr/>
          </p:nvCxnSpPr>
          <p:spPr>
            <a:xfrm>
              <a:off x="8710938" y="1745344"/>
              <a:ext cx="2360428" cy="0"/>
            </a:xfrm>
            <a:prstGeom prst="line">
              <a:avLst/>
            </a:prstGeom>
            <a:ln>
              <a:solidFill>
                <a:srgbClr val="002147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E579E4-D3F8-47A3-92B5-DA631B1C63B0}"/>
              </a:ext>
            </a:extLst>
          </p:cNvPr>
          <p:cNvSpPr txBox="1"/>
          <p:nvPr/>
        </p:nvSpPr>
        <p:spPr>
          <a:xfrm>
            <a:off x="11353799" y="6330462"/>
            <a:ext cx="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5250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ntent Placeholder 130">
            <a:extLst>
              <a:ext uri="{FF2B5EF4-FFF2-40B4-BE49-F238E27FC236}">
                <a16:creationId xmlns:a16="http://schemas.microsoft.com/office/drawing/2014/main" id="{D3A3D617-3DA4-41B2-9B6B-86F4FD41E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356" y="1451682"/>
            <a:ext cx="5322474" cy="558267"/>
          </a:xfrm>
        </p:spPr>
        <p:txBody>
          <a:bodyPr/>
          <a:lstStyle/>
          <a:p>
            <a:pPr algn="ctr" defTabSz="457200"/>
            <a:r>
              <a:rPr lang="en-US" sz="2000" b="1" cap="all" spc="200">
                <a:solidFill>
                  <a:srgbClr val="155594"/>
                </a:solidFill>
              </a:rPr>
              <a:t>Released:</a:t>
            </a:r>
          </a:p>
          <a:p>
            <a:pPr algn="ctr" defTabSz="457200"/>
            <a:r>
              <a:rPr lang="en-US" sz="2000" b="1" cap="all" spc="200">
                <a:solidFill>
                  <a:srgbClr val="155594"/>
                </a:solidFill>
              </a:rPr>
              <a:t>Guidelines &amp; Standards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C6C4A-D651-4C66-BBBF-C6E28284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PROGRESS</a:t>
            </a:r>
          </a:p>
        </p:txBody>
      </p:sp>
      <p:sp>
        <p:nvSpPr>
          <p:cNvPr id="132" name="Content Placeholder 131">
            <a:extLst>
              <a:ext uri="{FF2B5EF4-FFF2-40B4-BE49-F238E27FC236}">
                <a16:creationId xmlns:a16="http://schemas.microsoft.com/office/drawing/2014/main" id="{B1B900A9-8BCE-4A40-A84D-90364102FD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35631" y="1451682"/>
            <a:ext cx="5962105" cy="718783"/>
          </a:xfrm>
        </p:spPr>
        <p:txBody>
          <a:bodyPr/>
          <a:lstStyle/>
          <a:p>
            <a:pPr algn="ctr" defTabSz="457200"/>
            <a:r>
              <a:rPr lang="en-US" sz="2000" b="1" cap="all" spc="200">
                <a:solidFill>
                  <a:srgbClr val="155594"/>
                </a:solidFill>
              </a:rPr>
              <a:t>On the horizon:</a:t>
            </a:r>
          </a:p>
          <a:p>
            <a:pPr algn="ctr" defTabSz="457200"/>
            <a:r>
              <a:rPr lang="en-US" sz="2000" b="1" cap="all" spc="200">
                <a:solidFill>
                  <a:srgbClr val="155594"/>
                </a:solidFill>
              </a:rPr>
              <a:t>Implementation Guidance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76DF49E-E374-4119-B7B5-EBDDCD5FEB8A}"/>
              </a:ext>
            </a:extLst>
          </p:cNvPr>
          <p:cNvCxnSpPr>
            <a:stCxn id="155" idx="2"/>
            <a:endCxn id="155" idx="2"/>
          </p:cNvCxnSpPr>
          <p:nvPr/>
        </p:nvCxnSpPr>
        <p:spPr>
          <a:xfrm flipH="1">
            <a:off x="4893883" y="60599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8AB4D5AF-E13A-43B6-9552-A2F58493A587}"/>
              </a:ext>
            </a:extLst>
          </p:cNvPr>
          <p:cNvSpPr txBox="1"/>
          <p:nvPr/>
        </p:nvSpPr>
        <p:spPr>
          <a:xfrm>
            <a:off x="3931795" y="4810442"/>
            <a:ext cx="1924176" cy="12495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Federal Personnel Vetting</a:t>
            </a:r>
          </a:p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Performance Management </a:t>
            </a:r>
          </a:p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D37DA94-AF2E-49AE-A5F8-53B85B570AC9}"/>
              </a:ext>
            </a:extLst>
          </p:cNvPr>
          <p:cNvSpPr txBox="1"/>
          <p:nvPr/>
        </p:nvSpPr>
        <p:spPr>
          <a:xfrm>
            <a:off x="3917314" y="3588856"/>
            <a:ext cx="1953138" cy="10604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cap="small" dirty="0">
                <a:latin typeface="Arial" panose="020B0604020202020204" pitchFamily="34" charset="0"/>
                <a:cs typeface="Arial" panose="020B0604020202020204" pitchFamily="34" charset="0"/>
              </a:rPr>
              <a:t>Common Principles for Applying Federal Personnel Vetting Adjudicative Standards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4DBCEB-D238-4488-B315-A655B3D88B10}"/>
              </a:ext>
            </a:extLst>
          </p:cNvPr>
          <p:cNvSpPr txBox="1"/>
          <p:nvPr/>
        </p:nvSpPr>
        <p:spPr>
          <a:xfrm>
            <a:off x="3900234" y="2339786"/>
            <a:ext cx="1970218" cy="10216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Federal Personnel Vetting</a:t>
            </a:r>
          </a:p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Investigative Standards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038EF-AB33-481A-9BD9-9E85FC3A2901}"/>
              </a:ext>
            </a:extLst>
          </p:cNvPr>
          <p:cNvGrpSpPr/>
          <p:nvPr/>
        </p:nvGrpSpPr>
        <p:grpSpPr>
          <a:xfrm>
            <a:off x="3496179" y="2944009"/>
            <a:ext cx="737133" cy="586791"/>
            <a:chOff x="697195" y="2557919"/>
            <a:chExt cx="737133" cy="586791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C83BB2F-83B3-49C2-BE22-B3FD7D3312CA}"/>
                </a:ext>
              </a:extLst>
            </p:cNvPr>
            <p:cNvSpPr/>
            <p:nvPr/>
          </p:nvSpPr>
          <p:spPr>
            <a:xfrm>
              <a:off x="756016" y="2557919"/>
              <a:ext cx="666155" cy="586791"/>
            </a:xfrm>
            <a:prstGeom prst="ellipse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C36A7C4-ADF2-4C22-BFB4-61DF7D8C8701}"/>
                </a:ext>
              </a:extLst>
            </p:cNvPr>
            <p:cNvSpPr txBox="1"/>
            <p:nvPr/>
          </p:nvSpPr>
          <p:spPr>
            <a:xfrm>
              <a:off x="697195" y="2619785"/>
              <a:ext cx="737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</a:t>
              </a:r>
            </a:p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29B386B4-DA82-45CC-B308-BE3694D8E8CB}"/>
              </a:ext>
            </a:extLst>
          </p:cNvPr>
          <p:cNvSpPr txBox="1"/>
          <p:nvPr/>
        </p:nvSpPr>
        <p:spPr>
          <a:xfrm>
            <a:off x="7614636" y="4808813"/>
            <a:ext cx="2423408" cy="126034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Personnel Vetting</a:t>
            </a:r>
          </a:p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Performance Management </a:t>
            </a:r>
          </a:p>
          <a:p>
            <a:pPr algn="ctr"/>
            <a:r>
              <a:rPr lang="en-US" sz="1400" cap="small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r>
              <a:rPr lang="en-US"/>
              <a:t> Implementation  Guidance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AAC7FB6-B4D5-4584-8A29-C3ECD000D792}"/>
              </a:ext>
            </a:extLst>
          </p:cNvPr>
          <p:cNvSpPr txBox="1"/>
          <p:nvPr/>
        </p:nvSpPr>
        <p:spPr>
          <a:xfrm>
            <a:off x="7614636" y="3287527"/>
            <a:ext cx="2423408" cy="140794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b="1"/>
              <a:t>Performance Management </a:t>
            </a:r>
          </a:p>
          <a:p>
            <a:r>
              <a:rPr lang="en-US" sz="2000" b="1"/>
              <a:t>Implementation</a:t>
            </a:r>
          </a:p>
          <a:p>
            <a:r>
              <a:rPr lang="en-US" sz="2000" b="1"/>
              <a:t>Guidance 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D110E49-46DF-4361-9221-A3E7AEA83028}"/>
              </a:ext>
            </a:extLst>
          </p:cNvPr>
          <p:cNvSpPr txBox="1"/>
          <p:nvPr/>
        </p:nvSpPr>
        <p:spPr>
          <a:xfrm>
            <a:off x="7614636" y="2373545"/>
            <a:ext cx="2423408" cy="80340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Investigative Standards Implementation Guidance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327E4A-CAB1-4FFF-A56F-AE342C63DF40}"/>
              </a:ext>
            </a:extLst>
          </p:cNvPr>
          <p:cNvSpPr/>
          <p:nvPr/>
        </p:nvSpPr>
        <p:spPr>
          <a:xfrm>
            <a:off x="3567157" y="4202739"/>
            <a:ext cx="666155" cy="586791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A52740-C131-4F1D-A33D-69B97290AD50}"/>
              </a:ext>
            </a:extLst>
          </p:cNvPr>
          <p:cNvSpPr txBox="1"/>
          <p:nvPr/>
        </p:nvSpPr>
        <p:spPr>
          <a:xfrm>
            <a:off x="3643593" y="4260795"/>
            <a:ext cx="513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sm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</a:p>
          <a:p>
            <a:pPr algn="ctr"/>
            <a:r>
              <a:rPr lang="en-US" sz="1100" cap="sm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29DE2D-50B7-4AD9-86EF-14BA2F5292B2}"/>
              </a:ext>
            </a:extLst>
          </p:cNvPr>
          <p:cNvGrpSpPr/>
          <p:nvPr/>
        </p:nvGrpSpPr>
        <p:grpSpPr>
          <a:xfrm>
            <a:off x="3555000" y="5638275"/>
            <a:ext cx="681557" cy="586791"/>
            <a:chOff x="838200" y="5290337"/>
            <a:chExt cx="681557" cy="58679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BF33FD-E122-4978-A1CC-3AA23D3ABF57}"/>
                </a:ext>
              </a:extLst>
            </p:cNvPr>
            <p:cNvSpPr/>
            <p:nvPr/>
          </p:nvSpPr>
          <p:spPr>
            <a:xfrm>
              <a:off x="853602" y="5290337"/>
              <a:ext cx="666155" cy="586791"/>
            </a:xfrm>
            <a:prstGeom prst="ellipse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5992DB-9662-4873-8A24-129FA85C8F7F}"/>
                </a:ext>
              </a:extLst>
            </p:cNvPr>
            <p:cNvSpPr txBox="1"/>
            <p:nvPr/>
          </p:nvSpPr>
          <p:spPr>
            <a:xfrm>
              <a:off x="838200" y="5354755"/>
              <a:ext cx="6661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</a:t>
              </a:r>
            </a:p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53D8E81-3B84-4954-A894-14ABDC40B5D4}"/>
              </a:ext>
            </a:extLst>
          </p:cNvPr>
          <p:cNvSpPr txBox="1"/>
          <p:nvPr/>
        </p:nvSpPr>
        <p:spPr>
          <a:xfrm>
            <a:off x="1554520" y="5073846"/>
            <a:ext cx="1905396" cy="8761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Federal Personnel Vetting Engagement Guidelines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7E951D-1E9F-4341-BC32-849BF3140452}"/>
              </a:ext>
            </a:extLst>
          </p:cNvPr>
          <p:cNvSpPr txBox="1"/>
          <p:nvPr/>
        </p:nvSpPr>
        <p:spPr>
          <a:xfrm>
            <a:off x="1525966" y="3745164"/>
            <a:ext cx="1949352" cy="106364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Federal Personnel Vetting Performance Management Guidelines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A92CFB-1D50-4512-B66A-64C490193E45}"/>
              </a:ext>
            </a:extLst>
          </p:cNvPr>
          <p:cNvSpPr txBox="1"/>
          <p:nvPr/>
        </p:nvSpPr>
        <p:spPr>
          <a:xfrm>
            <a:off x="1525966" y="2373545"/>
            <a:ext cx="194935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14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cap="sm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Federal Personnel </a:t>
            </a:r>
          </a:p>
          <a:p>
            <a:r>
              <a:rPr lang="en-US"/>
              <a:t>Vetting Guidelines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0A22F9D-7770-4165-9F5D-A9C5B38B1D23}"/>
              </a:ext>
            </a:extLst>
          </p:cNvPr>
          <p:cNvGrpSpPr/>
          <p:nvPr/>
        </p:nvGrpSpPr>
        <p:grpSpPr>
          <a:xfrm>
            <a:off x="1121906" y="3034256"/>
            <a:ext cx="737133" cy="586791"/>
            <a:chOff x="697195" y="2557919"/>
            <a:chExt cx="737133" cy="58679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CA759A4-2E8E-42FF-8403-1949E4FD5E15}"/>
                </a:ext>
              </a:extLst>
            </p:cNvPr>
            <p:cNvSpPr/>
            <p:nvPr/>
          </p:nvSpPr>
          <p:spPr>
            <a:xfrm>
              <a:off x="756016" y="2557919"/>
              <a:ext cx="666155" cy="586791"/>
            </a:xfrm>
            <a:prstGeom prst="ellipse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6E43A50-6124-48FC-8BC8-5BCF0CC5D7C5}"/>
                </a:ext>
              </a:extLst>
            </p:cNvPr>
            <p:cNvSpPr txBox="1"/>
            <p:nvPr/>
          </p:nvSpPr>
          <p:spPr>
            <a:xfrm>
              <a:off x="697195" y="2619785"/>
              <a:ext cx="737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 </a:t>
              </a:r>
            </a:p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2B1B1F-C8F6-4D72-B3F9-B0D62DF54F45}"/>
              </a:ext>
            </a:extLst>
          </p:cNvPr>
          <p:cNvGrpSpPr/>
          <p:nvPr/>
        </p:nvGrpSpPr>
        <p:grpSpPr>
          <a:xfrm>
            <a:off x="1103853" y="4406973"/>
            <a:ext cx="737133" cy="586791"/>
            <a:chOff x="697195" y="2557919"/>
            <a:chExt cx="737133" cy="58679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191AA4F-C4D4-4279-8603-1B3D8BB59326}"/>
                </a:ext>
              </a:extLst>
            </p:cNvPr>
            <p:cNvSpPr/>
            <p:nvPr/>
          </p:nvSpPr>
          <p:spPr>
            <a:xfrm>
              <a:off x="756016" y="2557919"/>
              <a:ext cx="666155" cy="586791"/>
            </a:xfrm>
            <a:prstGeom prst="ellipse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31E6C5-3D5D-4B9F-8889-F7D9242E3FEE}"/>
                </a:ext>
              </a:extLst>
            </p:cNvPr>
            <p:cNvSpPr txBox="1"/>
            <p:nvPr/>
          </p:nvSpPr>
          <p:spPr>
            <a:xfrm>
              <a:off x="697195" y="2619785"/>
              <a:ext cx="737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 </a:t>
              </a:r>
            </a:p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FD0CB2-27E7-42CE-8F7C-D58C1F232121}"/>
              </a:ext>
            </a:extLst>
          </p:cNvPr>
          <p:cNvGrpSpPr/>
          <p:nvPr/>
        </p:nvGrpSpPr>
        <p:grpSpPr>
          <a:xfrm>
            <a:off x="1133226" y="5638275"/>
            <a:ext cx="737133" cy="586791"/>
            <a:chOff x="697195" y="2557919"/>
            <a:chExt cx="737133" cy="58679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A73E738-0CB1-4B32-B96A-3C3FB5B4AC8B}"/>
                </a:ext>
              </a:extLst>
            </p:cNvPr>
            <p:cNvSpPr/>
            <p:nvPr/>
          </p:nvSpPr>
          <p:spPr>
            <a:xfrm>
              <a:off x="756016" y="2557919"/>
              <a:ext cx="666155" cy="586791"/>
            </a:xfrm>
            <a:prstGeom prst="ellipse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FCC6EF-E93C-4CDD-AF68-5A8E7B180FD5}"/>
                </a:ext>
              </a:extLst>
            </p:cNvPr>
            <p:cNvSpPr txBox="1"/>
            <p:nvPr/>
          </p:nvSpPr>
          <p:spPr>
            <a:xfrm>
              <a:off x="697195" y="2619785"/>
              <a:ext cx="737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 </a:t>
              </a:r>
            </a:p>
            <a:p>
              <a:pPr algn="ctr"/>
              <a:r>
                <a:rPr lang="en-US" sz="1100" cap="small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5B45410-E27E-4B8F-AF0F-A5D3CB0AE144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058229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0FA1F-941F-4C60-ABA9-4E99A19A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" y="638354"/>
            <a:ext cx="12187708" cy="905875"/>
          </a:xfrm>
        </p:spPr>
        <p:txBody>
          <a:bodyPr/>
          <a:lstStyle/>
          <a:p>
            <a:r>
              <a:rPr lang="fr-FR"/>
              <a:t>On the Horizon: </a:t>
            </a:r>
            <a:br>
              <a:rPr lang="fr-FR"/>
            </a:br>
            <a:r>
              <a:rPr lang="fr-FR"/>
              <a:t>Performance Management Implementation Guidance (PMIG)</a:t>
            </a:r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4B3FF6F-D876-4210-A1DC-B0F2472B8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94060"/>
              </p:ext>
            </p:extLst>
          </p:nvPr>
        </p:nvGraphicFramePr>
        <p:xfrm>
          <a:off x="542347" y="4036340"/>
          <a:ext cx="6305350" cy="1833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0789">
                  <a:extLst>
                    <a:ext uri="{9D8B030D-6E8A-4147-A177-3AD203B41FA5}">
                      <a16:colId xmlns:a16="http://schemas.microsoft.com/office/drawing/2014/main" val="2934227707"/>
                    </a:ext>
                  </a:extLst>
                </a:gridCol>
                <a:gridCol w="2482689">
                  <a:extLst>
                    <a:ext uri="{9D8B030D-6E8A-4147-A177-3AD203B41FA5}">
                      <a16:colId xmlns:a16="http://schemas.microsoft.com/office/drawing/2014/main" val="68948754"/>
                    </a:ext>
                  </a:extLst>
                </a:gridCol>
                <a:gridCol w="2541872">
                  <a:extLst>
                    <a:ext uri="{9D8B030D-6E8A-4147-A177-3AD203B41FA5}">
                      <a16:colId xmlns:a16="http://schemas.microsoft.com/office/drawing/2014/main" val="3366276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IRTPA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PMIG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19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Vetting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90% fastest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8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Personnel Security Process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Clock starts when security receives investigative and application documents from individual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Clock starts when conditional offer is sent to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77776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A09B33EA-3466-4F8C-B6C4-CD2682CD86C6}"/>
              </a:ext>
            </a:extLst>
          </p:cNvPr>
          <p:cNvSpPr/>
          <p:nvPr/>
        </p:nvSpPr>
        <p:spPr>
          <a:xfrm>
            <a:off x="6835702" y="4231291"/>
            <a:ext cx="384208" cy="6001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7">
            <a:extLst>
              <a:ext uri="{FF2B5EF4-FFF2-40B4-BE49-F238E27FC236}">
                <a16:creationId xmlns:a16="http://schemas.microsoft.com/office/drawing/2014/main" id="{007A1F07-A656-4F44-8A56-6492BEE0DD8D}"/>
              </a:ext>
            </a:extLst>
          </p:cNvPr>
          <p:cNvSpPr txBox="1"/>
          <p:nvPr/>
        </p:nvSpPr>
        <p:spPr>
          <a:xfrm>
            <a:off x="7027806" y="4231291"/>
            <a:ext cx="4551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/>
              <a:t>By including the slowest 10% we will have better insight into the most complicated of clearances cases. To improve the process we must first identify the problems.</a:t>
            </a:r>
            <a:endParaRPr lang="en-US" sz="110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78D1112-E4FC-40CD-9FE7-1A320BDFEC2B}"/>
              </a:ext>
            </a:extLst>
          </p:cNvPr>
          <p:cNvSpPr/>
          <p:nvPr/>
        </p:nvSpPr>
        <p:spPr>
          <a:xfrm>
            <a:off x="6847697" y="4921229"/>
            <a:ext cx="384208" cy="738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47">
            <a:extLst>
              <a:ext uri="{FF2B5EF4-FFF2-40B4-BE49-F238E27FC236}">
                <a16:creationId xmlns:a16="http://schemas.microsoft.com/office/drawing/2014/main" id="{39297794-285B-4F31-ABE1-7CBCA36574E5}"/>
              </a:ext>
            </a:extLst>
          </p:cNvPr>
          <p:cNvSpPr txBox="1"/>
          <p:nvPr/>
        </p:nvSpPr>
        <p:spPr>
          <a:xfrm>
            <a:off x="7027806" y="4890517"/>
            <a:ext cx="4551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/>
              <a:t>Starting the process timeline when the conditional offer is sent will give visibility into how long it takes to complete the initial phase of paperwork/application and if there are hurdles that can be mitigated by the agencies.</a:t>
            </a:r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2FD24-DBC7-4933-A8FC-1BDD1F104EB3}"/>
              </a:ext>
            </a:extLst>
          </p:cNvPr>
          <p:cNvSpPr txBox="1"/>
          <p:nvPr/>
        </p:nvSpPr>
        <p:spPr>
          <a:xfrm>
            <a:off x="684230" y="1901718"/>
            <a:ext cx="10669570" cy="142763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/>
            <a:r>
              <a:rPr lang="en-US" b="1" dirty="0"/>
              <a:t>The Executive Agents (ODNI and OPM) will be releasing the Implementation Guidance to pair with 2022’s Performance Management Standards VERY SOON</a:t>
            </a:r>
          </a:p>
          <a:p>
            <a:pPr algn="ctr"/>
            <a:endParaRPr lang="en-US" b="1" dirty="0"/>
          </a:p>
          <a:p>
            <a:pPr lvl="1" algn="ctr"/>
            <a:r>
              <a:rPr lang="en-US" dirty="0"/>
              <a:t>The PMIG establishes many performance measures assessing the end-to-end timeliness of personnel vetting, as well as segments of the vetting process. </a:t>
            </a:r>
          </a:p>
        </p:txBody>
      </p:sp>
      <p:sp>
        <p:nvSpPr>
          <p:cNvPr id="10" name="Content Placeholder 130">
            <a:extLst>
              <a:ext uri="{FF2B5EF4-FFF2-40B4-BE49-F238E27FC236}">
                <a16:creationId xmlns:a16="http://schemas.microsoft.com/office/drawing/2014/main" id="{9B96DB91-C016-4C4C-99CA-EF6EFC859D55}"/>
              </a:ext>
            </a:extLst>
          </p:cNvPr>
          <p:cNvSpPr txBox="1"/>
          <p:nvPr/>
        </p:nvSpPr>
        <p:spPr>
          <a:xfrm>
            <a:off x="2433303" y="3673024"/>
            <a:ext cx="7691240" cy="558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2000" b="1" cap="all" spc="200">
                <a:solidFill>
                  <a:srgbClr val="155594"/>
                </a:solidFill>
              </a:rPr>
              <a:t>PMIG Compared to IRTPA – a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D9A77-3E7A-4823-9735-DA0643216BC3}"/>
              </a:ext>
            </a:extLst>
          </p:cNvPr>
          <p:cNvSpPr txBox="1"/>
          <p:nvPr/>
        </p:nvSpPr>
        <p:spPr>
          <a:xfrm>
            <a:off x="10914185" y="6330462"/>
            <a:ext cx="11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591058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2.14"/>
  <p:tag name="AS_TITLE" val="Aspose.Slides for .NET 4.0 Client Profile"/>
  <p:tag name="AS_VERSION" val="23.2"/>
</p:tagLst>
</file>

<file path=ppt/theme/theme1.xml><?xml version="1.0" encoding="utf-8"?>
<a:theme xmlns:a="http://schemas.openxmlformats.org/drawingml/2006/main" name="ODNI.NCSC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NI.NCSC Template" id="{521F14B4-7444-41A5-98B0-19FBBBEF0DE1}" vid="{AAD7DDA2-4BD1-4C52-82A0-99B3E0B79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ODNI.NCSC Template</Template>
  <TotalTime>0</TotalTime>
  <Words>871</Words>
  <Application>Microsoft Office PowerPoint</Application>
  <PresentationFormat>Widescreen</PresentationFormat>
  <Paragraphs>181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</vt:lpstr>
      <vt:lpstr>Sylfaen</vt:lpstr>
      <vt:lpstr>ODNI.NCSC Template</vt:lpstr>
      <vt:lpstr>Trusted Workforce 2.0</vt:lpstr>
      <vt:lpstr>Background:  What is personnel security vetting?</vt:lpstr>
      <vt:lpstr>Background: Personnel Security Process</vt:lpstr>
      <vt:lpstr>Background: Adjudication Process</vt:lpstr>
      <vt:lpstr>Why does personnel security vetting need reform? </vt:lpstr>
      <vt:lpstr>TRUSTED WORKFORCE 2.0</vt:lpstr>
      <vt:lpstr>CONTINUOUS VETTING</vt:lpstr>
      <vt:lpstr>POLICY PROGRESS</vt:lpstr>
      <vt:lpstr>On the Horizon:  Performance Management Implementation Guidance (PMIG)</vt:lpstr>
      <vt:lpstr>On the Horizon: Annual Vetting Appraisal</vt:lpstr>
      <vt:lpstr>HOW TO PREPARE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2023-10-17T20:11:04Z</dcterms:modified>
</cp:coreProperties>
</file>